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2" r:id="rId1"/>
  </p:sldMasterIdLst>
  <p:notesMasterIdLst>
    <p:notesMasterId r:id="rId21"/>
  </p:notesMasterIdLst>
  <p:sldIdLst>
    <p:sldId id="256" r:id="rId2"/>
    <p:sldId id="257" r:id="rId3"/>
    <p:sldId id="259" r:id="rId4"/>
    <p:sldId id="260" r:id="rId5"/>
    <p:sldId id="261" r:id="rId6"/>
    <p:sldId id="262" r:id="rId7"/>
    <p:sldId id="267" r:id="rId8"/>
    <p:sldId id="266" r:id="rId9"/>
    <p:sldId id="270" r:id="rId10"/>
    <p:sldId id="265" r:id="rId11"/>
    <p:sldId id="269" r:id="rId12"/>
    <p:sldId id="271" r:id="rId13"/>
    <p:sldId id="264" r:id="rId14"/>
    <p:sldId id="272" r:id="rId15"/>
    <p:sldId id="273" r:id="rId16"/>
    <p:sldId id="268" r:id="rId17"/>
    <p:sldId id="263" r:id="rId18"/>
    <p:sldId id="274" r:id="rId19"/>
    <p:sldId id="25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94" autoAdjust="0"/>
    <p:restoredTop sz="94660"/>
  </p:normalViewPr>
  <p:slideViewPr>
    <p:cSldViewPr snapToGrid="0">
      <p:cViewPr varScale="1">
        <p:scale>
          <a:sx n="152" d="100"/>
          <a:sy n="152" d="100"/>
        </p:scale>
        <p:origin x="268" y="1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e Smith" userId="1114ba2411e15cde" providerId="LiveId" clId="{F0A1DB7C-ED52-4B09-82E1-5E2B0CD0DD40}"/>
    <pc:docChg chg="custSel modSld">
      <pc:chgData name="Mae Smith" userId="1114ba2411e15cde" providerId="LiveId" clId="{F0A1DB7C-ED52-4B09-82E1-5E2B0CD0DD40}" dt="2023-11-29T19:18:44.040" v="11" actId="20577"/>
      <pc:docMkLst>
        <pc:docMk/>
      </pc:docMkLst>
      <pc:sldChg chg="modSp mod">
        <pc:chgData name="Mae Smith" userId="1114ba2411e15cde" providerId="LiveId" clId="{F0A1DB7C-ED52-4B09-82E1-5E2B0CD0DD40}" dt="2023-11-29T19:00:59.101" v="2" actId="20577"/>
        <pc:sldMkLst>
          <pc:docMk/>
          <pc:sldMk cId="575053179" sldId="256"/>
        </pc:sldMkLst>
        <pc:spChg chg="mod">
          <ac:chgData name="Mae Smith" userId="1114ba2411e15cde" providerId="LiveId" clId="{F0A1DB7C-ED52-4B09-82E1-5E2B0CD0DD40}" dt="2023-11-29T19:00:59.101" v="2" actId="20577"/>
          <ac:spMkLst>
            <pc:docMk/>
            <pc:sldMk cId="575053179" sldId="256"/>
            <ac:spMk id="3" creationId="{FA945B15-A9EC-9EAC-E230-6C6499A1DF57}"/>
          </ac:spMkLst>
        </pc:spChg>
      </pc:sldChg>
      <pc:sldChg chg="modSp mod">
        <pc:chgData name="Mae Smith" userId="1114ba2411e15cde" providerId="LiveId" clId="{F0A1DB7C-ED52-4B09-82E1-5E2B0CD0DD40}" dt="2023-11-29T19:18:44.040" v="11" actId="20577"/>
        <pc:sldMkLst>
          <pc:docMk/>
          <pc:sldMk cId="956032258" sldId="259"/>
        </pc:sldMkLst>
        <pc:spChg chg="mod">
          <ac:chgData name="Mae Smith" userId="1114ba2411e15cde" providerId="LiveId" clId="{F0A1DB7C-ED52-4B09-82E1-5E2B0CD0DD40}" dt="2023-11-29T19:18:44.040" v="11" actId="20577"/>
          <ac:spMkLst>
            <pc:docMk/>
            <pc:sldMk cId="956032258" sldId="259"/>
            <ac:spMk id="3" creationId="{585454BB-AC25-1C55-E4BB-5EED321514A3}"/>
          </ac:spMkLst>
        </pc:spChg>
      </pc:sldChg>
      <pc:sldChg chg="modSp mod">
        <pc:chgData name="Mae Smith" userId="1114ba2411e15cde" providerId="LiveId" clId="{F0A1DB7C-ED52-4B09-82E1-5E2B0CD0DD40}" dt="2023-11-29T19:02:01.373" v="8" actId="207"/>
        <pc:sldMkLst>
          <pc:docMk/>
          <pc:sldMk cId="1802844084" sldId="274"/>
        </pc:sldMkLst>
        <pc:spChg chg="mod">
          <ac:chgData name="Mae Smith" userId="1114ba2411e15cde" providerId="LiveId" clId="{F0A1DB7C-ED52-4B09-82E1-5E2B0CD0DD40}" dt="2023-11-29T19:02:01.373" v="8" actId="207"/>
          <ac:spMkLst>
            <pc:docMk/>
            <pc:sldMk cId="1802844084" sldId="274"/>
            <ac:spMk id="7" creationId="{420F9960-6B24-14FC-3E0D-ED3364A0C51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DA3A89-FCEB-40BD-8DF3-ED2FE1A938FD}" type="datetimeFigureOut">
              <a:rPr lang="en-US" smtClean="0"/>
              <a:t>11/29/2023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870109-FC52-4F8E-AA72-812E738F4D6F}" type="slidenum">
              <a:rPr lang="en-US" smtClean="0"/>
              <a:t>‹#›</a:t>
            </a:fld>
            <a:endParaRPr lang="en-US"/>
          </a:p>
        </p:txBody>
      </p:sp>
    </p:spTree>
    <p:extLst>
      <p:ext uri="{BB962C8B-B14F-4D97-AF65-F5344CB8AC3E}">
        <p14:creationId xmlns:p14="http://schemas.microsoft.com/office/powerpoint/2010/main" val="1193929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870109-FC52-4F8E-AA72-812E738F4D6F}" type="slidenum">
              <a:rPr lang="en-US" smtClean="0"/>
              <a:t>6</a:t>
            </a:fld>
            <a:endParaRPr lang="en-US" dirty="0"/>
          </a:p>
        </p:txBody>
      </p:sp>
    </p:spTree>
    <p:extLst>
      <p:ext uri="{BB962C8B-B14F-4D97-AF65-F5344CB8AC3E}">
        <p14:creationId xmlns:p14="http://schemas.microsoft.com/office/powerpoint/2010/main" val="1444706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23870109-FC52-4F8E-AA72-812E738F4D6F}" type="slidenum">
              <a:rPr lang="en-US" smtClean="0"/>
              <a:t>10</a:t>
            </a:fld>
            <a:endParaRPr lang="en-US" dirty="0"/>
          </a:p>
        </p:txBody>
      </p:sp>
    </p:spTree>
    <p:extLst>
      <p:ext uri="{BB962C8B-B14F-4D97-AF65-F5344CB8AC3E}">
        <p14:creationId xmlns:p14="http://schemas.microsoft.com/office/powerpoint/2010/main" val="1913403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870109-FC52-4F8E-AA72-812E738F4D6F}" type="slidenum">
              <a:rPr lang="en-US" smtClean="0"/>
              <a:t>12</a:t>
            </a:fld>
            <a:endParaRPr lang="en-US" dirty="0"/>
          </a:p>
        </p:txBody>
      </p:sp>
    </p:spTree>
    <p:extLst>
      <p:ext uri="{BB962C8B-B14F-4D97-AF65-F5344CB8AC3E}">
        <p14:creationId xmlns:p14="http://schemas.microsoft.com/office/powerpoint/2010/main" val="4173484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Mere Christianity will be explored in greater depths in future presentations.</a:t>
            </a:r>
          </a:p>
        </p:txBody>
      </p:sp>
      <p:sp>
        <p:nvSpPr>
          <p:cNvPr id="4" name="Slide Number Placeholder 3"/>
          <p:cNvSpPr>
            <a:spLocks noGrp="1"/>
          </p:cNvSpPr>
          <p:nvPr>
            <p:ph type="sldNum" sz="quarter" idx="5"/>
          </p:nvPr>
        </p:nvSpPr>
        <p:spPr/>
        <p:txBody>
          <a:bodyPr/>
          <a:lstStyle/>
          <a:p>
            <a:fld id="{23870109-FC52-4F8E-AA72-812E738F4D6F}" type="slidenum">
              <a:rPr lang="en-US" smtClean="0"/>
              <a:t>13</a:t>
            </a:fld>
            <a:endParaRPr lang="en-US" dirty="0"/>
          </a:p>
        </p:txBody>
      </p:sp>
    </p:spTree>
    <p:extLst>
      <p:ext uri="{BB962C8B-B14F-4D97-AF65-F5344CB8AC3E}">
        <p14:creationId xmlns:p14="http://schemas.microsoft.com/office/powerpoint/2010/main" val="2573616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3870109-FC52-4F8E-AA72-812E738F4D6F}" type="slidenum">
              <a:rPr lang="en-US" smtClean="0"/>
              <a:t>14</a:t>
            </a:fld>
            <a:endParaRPr lang="en-US" dirty="0"/>
          </a:p>
        </p:txBody>
      </p:sp>
    </p:spTree>
    <p:extLst>
      <p:ext uri="{BB962C8B-B14F-4D97-AF65-F5344CB8AC3E}">
        <p14:creationId xmlns:p14="http://schemas.microsoft.com/office/powerpoint/2010/main" val="12404566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7</a:t>
            </a:r>
            <a:r>
              <a:rPr lang="en-US" baseline="30000" dirty="0"/>
              <a:t>th</a:t>
            </a:r>
            <a:r>
              <a:rPr lang="en-US" dirty="0"/>
              <a:t> Edition</a:t>
            </a:r>
          </a:p>
        </p:txBody>
      </p:sp>
      <p:sp>
        <p:nvSpPr>
          <p:cNvPr id="4" name="Slide Number Placeholder 3"/>
          <p:cNvSpPr>
            <a:spLocks noGrp="1"/>
          </p:cNvSpPr>
          <p:nvPr>
            <p:ph type="sldNum" sz="quarter" idx="5"/>
          </p:nvPr>
        </p:nvSpPr>
        <p:spPr/>
        <p:txBody>
          <a:bodyPr/>
          <a:lstStyle/>
          <a:p>
            <a:fld id="{23870109-FC52-4F8E-AA72-812E738F4D6F}" type="slidenum">
              <a:rPr lang="en-US" smtClean="0"/>
              <a:t>19</a:t>
            </a:fld>
            <a:endParaRPr lang="en-US"/>
          </a:p>
        </p:txBody>
      </p:sp>
    </p:spTree>
    <p:extLst>
      <p:ext uri="{BB962C8B-B14F-4D97-AF65-F5344CB8AC3E}">
        <p14:creationId xmlns:p14="http://schemas.microsoft.com/office/powerpoint/2010/main" val="3834233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11/29/2023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98045769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11/29/2023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771007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11/29/2023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160065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11/29/2023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254512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t>11/29/2023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11794717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11/29/2023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098232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smtClean="0"/>
              <a:t>11/29/2023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838270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11/29/2023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985437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11/29/2023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983251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smtClean="0"/>
              <a:t>11/29/2023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01538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smtClean="0"/>
              <a:t>11/29/2023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842737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smtClean="0"/>
              <a:t>11/29/2023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35822056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medium.com/afwp/your-odds-of-being-alive-af7826915073"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godevidence.com/author/god-evidence/" TargetMode="External"/><Relationship Id="rId4" Type="http://schemas.openxmlformats.org/officeDocument/2006/relationships/hyperlink" Target="https://www.biblegateway.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B4090-DE9B-47E2-C82E-DE4DD11D1C89}"/>
              </a:ext>
            </a:extLst>
          </p:cNvPr>
          <p:cNvSpPr>
            <a:spLocks noGrp="1"/>
          </p:cNvSpPr>
          <p:nvPr>
            <p:ph type="ctrTitle"/>
          </p:nvPr>
        </p:nvSpPr>
        <p:spPr/>
        <p:txBody>
          <a:bodyPr/>
          <a:lstStyle/>
          <a:p>
            <a:r>
              <a:rPr lang="en-US" dirty="0"/>
              <a:t>In the beginning: The case for belief in a creator</a:t>
            </a:r>
          </a:p>
        </p:txBody>
      </p:sp>
      <p:sp>
        <p:nvSpPr>
          <p:cNvPr id="3" name="Subtitle 2">
            <a:extLst>
              <a:ext uri="{FF2B5EF4-FFF2-40B4-BE49-F238E27FC236}">
                <a16:creationId xmlns:a16="http://schemas.microsoft.com/office/drawing/2014/main" id="{FA945B15-A9EC-9EAC-E230-6C6499A1DF57}"/>
              </a:ext>
            </a:extLst>
          </p:cNvPr>
          <p:cNvSpPr>
            <a:spLocks noGrp="1"/>
          </p:cNvSpPr>
          <p:nvPr>
            <p:ph type="subTitle" idx="1"/>
          </p:nvPr>
        </p:nvSpPr>
        <p:spPr/>
        <p:txBody>
          <a:bodyPr>
            <a:normAutofit lnSpcReduction="10000"/>
          </a:bodyPr>
          <a:lstStyle/>
          <a:p>
            <a:r>
              <a:rPr lang="en-US" dirty="0"/>
              <a:t>The Reclamation Project </a:t>
            </a:r>
          </a:p>
          <a:p>
            <a:r>
              <a:rPr lang="en-US" dirty="0"/>
              <a:t>Bible Study</a:t>
            </a:r>
          </a:p>
          <a:p>
            <a:r>
              <a:rPr lang="en-US" dirty="0"/>
              <a:t>By M. Smith</a:t>
            </a:r>
          </a:p>
          <a:p>
            <a:endParaRPr lang="en-US" dirty="0"/>
          </a:p>
        </p:txBody>
      </p:sp>
    </p:spTree>
    <p:extLst>
      <p:ext uri="{BB962C8B-B14F-4D97-AF65-F5344CB8AC3E}">
        <p14:creationId xmlns:p14="http://schemas.microsoft.com/office/powerpoint/2010/main" val="575053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F499C-E40C-56D6-9402-DFFD18AD2EAC}"/>
              </a:ext>
            </a:extLst>
          </p:cNvPr>
          <p:cNvSpPr>
            <a:spLocks noGrp="1"/>
          </p:cNvSpPr>
          <p:nvPr>
            <p:ph type="title"/>
          </p:nvPr>
        </p:nvSpPr>
        <p:spPr/>
        <p:txBody>
          <a:bodyPr>
            <a:normAutofit fontScale="90000"/>
          </a:bodyPr>
          <a:lstStyle/>
          <a:p>
            <a:r>
              <a:rPr lang="en-US" dirty="0"/>
              <a:t>man is Created in god’s image and why it matters</a:t>
            </a:r>
            <a:br>
              <a:rPr lang="en-US" dirty="0"/>
            </a:br>
            <a:endParaRPr lang="en-US" dirty="0"/>
          </a:p>
        </p:txBody>
      </p:sp>
      <p:sp>
        <p:nvSpPr>
          <p:cNvPr id="3" name="Content Placeholder 2">
            <a:extLst>
              <a:ext uri="{FF2B5EF4-FFF2-40B4-BE49-F238E27FC236}">
                <a16:creationId xmlns:a16="http://schemas.microsoft.com/office/drawing/2014/main" id="{BF9A89C8-5B34-70CD-6707-A743E6D6152A}"/>
              </a:ext>
            </a:extLst>
          </p:cNvPr>
          <p:cNvSpPr>
            <a:spLocks noGrp="1"/>
          </p:cNvSpPr>
          <p:nvPr>
            <p:ph idx="1"/>
          </p:nvPr>
        </p:nvSpPr>
        <p:spPr>
          <a:xfrm>
            <a:off x="2231136" y="2638044"/>
            <a:ext cx="7729728" cy="3224371"/>
          </a:xfrm>
          <a:solidFill>
            <a:schemeClr val="accent2">
              <a:lumMod val="60000"/>
              <a:lumOff val="40000"/>
            </a:schemeClr>
          </a:solidFill>
        </p:spPr>
        <p:txBody>
          <a:bodyPr>
            <a:normAutofit/>
          </a:bodyPr>
          <a:lstStyle/>
          <a:p>
            <a:pPr marL="342900" marR="0" lvl="0" indent="-342900">
              <a:lnSpc>
                <a:spcPct val="107000"/>
              </a:lnSpc>
              <a:spcBef>
                <a:spcPts val="0"/>
              </a:spcBef>
              <a:spcAft>
                <a:spcPts val="800"/>
              </a:spcAft>
              <a:buClrTx/>
              <a:buFont typeface="Arial" panose="020B0604020202020204" pitchFamily="34" charset="0"/>
              <a:buChar char="•"/>
              <a:tabLst>
                <a:tab pos="457200" algn="l"/>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ClrTx/>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Being created in God’s image and likeness means that man has been endowed with a soul</a:t>
            </a:r>
          </a:p>
          <a:p>
            <a:pPr marL="342900" marR="0" lvl="0" indent="-342900">
              <a:lnSpc>
                <a:spcPct val="107000"/>
              </a:lnSpc>
              <a:spcBef>
                <a:spcPts val="0"/>
              </a:spcBef>
              <a:spcAft>
                <a:spcPts val="800"/>
              </a:spcAft>
              <a:buClrTx/>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is the soul?</a:t>
            </a:r>
          </a:p>
          <a:p>
            <a:pPr marL="342900" marR="0" lvl="0" indent="-342900">
              <a:lnSpc>
                <a:spcPct val="107000"/>
              </a:lnSpc>
              <a:spcBef>
                <a:spcPts val="0"/>
              </a:spcBef>
              <a:spcAft>
                <a:spcPts val="800"/>
              </a:spcAft>
              <a:buClrTx/>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In the book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Surprised by Suffering</a:t>
            </a:r>
            <a:r>
              <a:rPr lang="en-US" sz="1800" dirty="0">
                <a:effectLst/>
                <a:latin typeface="Calibri" panose="020F0502020204030204" pitchFamily="34" charset="0"/>
                <a:ea typeface="Calibri" panose="020F0502020204030204" pitchFamily="34" charset="0"/>
                <a:cs typeface="Times New Roman" panose="02020603050405020304" pitchFamily="18" charset="0"/>
              </a:rPr>
              <a:t>, notable preacher Dr. R.C. Sproul (2009) discusses how Plato sought to prove that we were born with certain ideas that point to the preexistence of a soul. “Our ideas of beauty, goodness, justice, and holiness, for example, are not acquired from experience in this life but are already present at birth (Loc. 836)”</a:t>
            </a:r>
          </a:p>
          <a:p>
            <a:pPr marL="0" indent="0">
              <a:buNone/>
            </a:pPr>
            <a:endParaRPr lang="en-US" dirty="0"/>
          </a:p>
        </p:txBody>
      </p:sp>
    </p:spTree>
    <p:extLst>
      <p:ext uri="{BB962C8B-B14F-4D97-AF65-F5344CB8AC3E}">
        <p14:creationId xmlns:p14="http://schemas.microsoft.com/office/powerpoint/2010/main" val="176385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CB27A-D1D2-7B4B-887D-1C39919C9C47}"/>
              </a:ext>
            </a:extLst>
          </p:cNvPr>
          <p:cNvSpPr>
            <a:spLocks noGrp="1"/>
          </p:cNvSpPr>
          <p:nvPr>
            <p:ph type="title"/>
          </p:nvPr>
        </p:nvSpPr>
        <p:spPr/>
        <p:txBody>
          <a:bodyPr/>
          <a:lstStyle/>
          <a:p>
            <a:r>
              <a:rPr lang="en-US" dirty="0"/>
              <a:t>man is Created in god’s image and why it matters, CONT.</a:t>
            </a:r>
            <a:endParaRPr lang="en-US" b="1" dirty="0"/>
          </a:p>
        </p:txBody>
      </p:sp>
      <p:sp>
        <p:nvSpPr>
          <p:cNvPr id="3" name="Content Placeholder 2">
            <a:extLst>
              <a:ext uri="{FF2B5EF4-FFF2-40B4-BE49-F238E27FC236}">
                <a16:creationId xmlns:a16="http://schemas.microsoft.com/office/drawing/2014/main" id="{7307CE97-CAD9-6A0F-D005-F0C9175E0852}"/>
              </a:ext>
            </a:extLst>
          </p:cNvPr>
          <p:cNvSpPr>
            <a:spLocks noGrp="1"/>
          </p:cNvSpPr>
          <p:nvPr>
            <p:ph idx="1"/>
          </p:nvPr>
        </p:nvSpPr>
        <p:spPr>
          <a:solidFill>
            <a:schemeClr val="accent2">
              <a:lumMod val="60000"/>
              <a:lumOff val="40000"/>
            </a:schemeClr>
          </a:solidFill>
        </p:spPr>
        <p:txBody>
          <a:bodyPr/>
          <a:lstStyle/>
          <a:p>
            <a:pPr marL="457200" marR="0">
              <a:spcBef>
                <a:spcPts val="0"/>
              </a:spcBef>
              <a:spcAft>
                <a:spcPts val="0"/>
              </a:spcAft>
              <a:buClrTx/>
            </a:pPr>
            <a:endParaRPr lang="en-US" sz="1800" kern="1200" dirty="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endParaRPr>
          </a:p>
          <a:p>
            <a:pPr marL="457200" marR="0">
              <a:spcBef>
                <a:spcPts val="0"/>
              </a:spcBef>
              <a:spcAft>
                <a:spcPts val="0"/>
              </a:spcAft>
              <a:buClrTx/>
            </a:pPr>
            <a:r>
              <a:rPr lang="en-US" sz="1800" kern="1200" dirty="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Sproul (2009) further writes that Socrates “argues that the soul is a spiritual essence. He notes that as a spiritual essence, the soul is not made of matter, which is capable of decay or dissolution. Thus, it </a:t>
            </a:r>
            <a:r>
              <a:rPr lang="en-US" sz="1800" i="1" kern="1200" dirty="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cannot</a:t>
            </a:r>
            <a:r>
              <a:rPr lang="en-US" sz="1800" kern="1200" dirty="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 die (Loc. 845)”</a:t>
            </a:r>
          </a:p>
          <a:p>
            <a:pPr marR="0" indent="0">
              <a:spcBef>
                <a:spcPts val="0"/>
              </a:spcBef>
              <a:spcAft>
                <a:spcPts val="0"/>
              </a:spcAft>
              <a:buClrTx/>
              <a:buNone/>
            </a:pPr>
            <a:endParaRPr lang="en-US" sz="1800" dirty="0">
              <a:effectLst/>
              <a:latin typeface="Times New Roman" panose="02020603050405020304" pitchFamily="18" charset="0"/>
              <a:ea typeface="Times New Roman" panose="02020603050405020304" pitchFamily="18" charset="0"/>
            </a:endParaRPr>
          </a:p>
          <a:p>
            <a:pPr marL="457200" marR="0">
              <a:spcBef>
                <a:spcPts val="0"/>
              </a:spcBef>
              <a:spcAft>
                <a:spcPts val="0"/>
              </a:spcAft>
              <a:buClrTx/>
            </a:pPr>
            <a:r>
              <a:rPr lang="en-US" sz="1800" kern="1200" dirty="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Further, while Socrates argues that the soul is unchangeable, he simultaneously declares that it is </a:t>
            </a:r>
            <a:r>
              <a:rPr lang="en-US" sz="1800" u="sng" kern="1200" dirty="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capable of moral corruption </a:t>
            </a:r>
            <a:r>
              <a:rPr lang="en-US" sz="1800" kern="1200" dirty="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(Loc. 849)</a:t>
            </a:r>
          </a:p>
          <a:p>
            <a:pPr marR="0" indent="0">
              <a:spcBef>
                <a:spcPts val="0"/>
              </a:spcBef>
              <a:spcAft>
                <a:spcPts val="0"/>
              </a:spcAft>
              <a:buClrTx/>
              <a:buNone/>
            </a:pPr>
            <a:endParaRPr lang="en-US" sz="1800" dirty="0">
              <a:effectLst/>
              <a:latin typeface="Times New Roman" panose="02020603050405020304" pitchFamily="18" charset="0"/>
              <a:ea typeface="Times New Roman" panose="02020603050405020304" pitchFamily="18" charset="0"/>
            </a:endParaRPr>
          </a:p>
          <a:p>
            <a:pPr marL="457200" marR="0">
              <a:spcBef>
                <a:spcPts val="0"/>
              </a:spcBef>
              <a:spcAft>
                <a:spcPts val="0"/>
              </a:spcAft>
              <a:buClrTx/>
            </a:pPr>
            <a:r>
              <a:rPr lang="en-US" sz="1800" kern="1200" dirty="0">
                <a:solidFill>
                  <a:srgbClr val="262626"/>
                </a:solidFill>
                <a:effectLst/>
                <a:latin typeface="Calibri" panose="020F0502020204030204" pitchFamily="34" charset="0"/>
                <a:ea typeface="Times New Roman" panose="02020603050405020304" pitchFamily="18" charset="0"/>
                <a:cs typeface="Times New Roman" panose="02020603050405020304" pitchFamily="18" charset="0"/>
              </a:rPr>
              <a:t>This definition of the soul distinguishes man from animal. Animals have a spirit, but they do not have a soul</a:t>
            </a:r>
            <a:endParaRPr lang="en-US" sz="1800"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6240486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27035-CDAC-1AF5-7940-4DC683E85D37}"/>
              </a:ext>
            </a:extLst>
          </p:cNvPr>
          <p:cNvSpPr>
            <a:spLocks noGrp="1"/>
          </p:cNvSpPr>
          <p:nvPr>
            <p:ph type="title"/>
          </p:nvPr>
        </p:nvSpPr>
        <p:spPr/>
        <p:txBody>
          <a:bodyPr/>
          <a:lstStyle/>
          <a:p>
            <a:r>
              <a:rPr lang="en-US" dirty="0"/>
              <a:t>man is Created in god’s image and why it matters, CONT.</a:t>
            </a:r>
          </a:p>
        </p:txBody>
      </p:sp>
      <p:sp>
        <p:nvSpPr>
          <p:cNvPr id="3" name="Content Placeholder 2">
            <a:extLst>
              <a:ext uri="{FF2B5EF4-FFF2-40B4-BE49-F238E27FC236}">
                <a16:creationId xmlns:a16="http://schemas.microsoft.com/office/drawing/2014/main" id="{A01EDB57-80A6-0F6B-00C1-04886B4B540C}"/>
              </a:ext>
            </a:extLst>
          </p:cNvPr>
          <p:cNvSpPr>
            <a:spLocks noGrp="1"/>
          </p:cNvSpPr>
          <p:nvPr>
            <p:ph idx="1"/>
          </p:nvPr>
        </p:nvSpPr>
        <p:spPr>
          <a:xfrm>
            <a:off x="2260362" y="2662015"/>
            <a:ext cx="7700501" cy="3078012"/>
          </a:xfrm>
          <a:solidFill>
            <a:schemeClr val="accent2">
              <a:lumMod val="60000"/>
              <a:lumOff val="40000"/>
            </a:schemeClr>
          </a:solidFill>
        </p:spPr>
        <p:txBody>
          <a:bodyPr/>
          <a:lstStyle/>
          <a:p>
            <a:pPr>
              <a:buClrTx/>
            </a:pPr>
            <a:r>
              <a:rPr lang="en-US" dirty="0"/>
              <a:t>If we are indeed born with ideas of “beauty, goodness, justice, and holiness,” as Plato suggested, then how did that happen?</a:t>
            </a:r>
          </a:p>
          <a:p>
            <a:pPr>
              <a:buClrTx/>
            </a:pPr>
            <a:r>
              <a:rPr lang="en-US" dirty="0"/>
              <a:t>Humans also are far away above every creature on earth in terms of intellect, as we can mold and shape the reality around us</a:t>
            </a:r>
          </a:p>
          <a:p>
            <a:pPr>
              <a:buClrTx/>
            </a:pPr>
            <a:r>
              <a:rPr lang="en-US" dirty="0"/>
              <a:t>Every culture on earth has a sense of some religion or recognition of the transcendent. So why would humans “evolve” to have this trait if there is no God?</a:t>
            </a:r>
          </a:p>
          <a:p>
            <a:pPr>
              <a:buClrTx/>
            </a:pPr>
            <a:r>
              <a:rPr lang="en-US" dirty="0"/>
              <a:t>If you designed an android in your image as a human, then it stands to reason that you would create a robot with human-like traits</a:t>
            </a:r>
          </a:p>
        </p:txBody>
      </p:sp>
    </p:spTree>
    <p:extLst>
      <p:ext uri="{BB962C8B-B14F-4D97-AF65-F5344CB8AC3E}">
        <p14:creationId xmlns:p14="http://schemas.microsoft.com/office/powerpoint/2010/main" val="28495086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F499C-E40C-56D6-9402-DFFD18AD2EAC}"/>
              </a:ext>
            </a:extLst>
          </p:cNvPr>
          <p:cNvSpPr>
            <a:spLocks noGrp="1"/>
          </p:cNvSpPr>
          <p:nvPr>
            <p:ph type="title"/>
          </p:nvPr>
        </p:nvSpPr>
        <p:spPr/>
        <p:txBody>
          <a:bodyPr>
            <a:normAutofit fontScale="90000"/>
          </a:bodyPr>
          <a:lstStyle/>
          <a:p>
            <a:r>
              <a:rPr lang="en-US" dirty="0"/>
              <a:t>Mere Christianity:                              the law of human nature</a:t>
            </a:r>
            <a:br>
              <a:rPr lang="en-US" dirty="0"/>
            </a:br>
            <a:endParaRPr lang="en-US" dirty="0"/>
          </a:p>
        </p:txBody>
      </p:sp>
      <p:sp>
        <p:nvSpPr>
          <p:cNvPr id="3" name="Content Placeholder 2">
            <a:extLst>
              <a:ext uri="{FF2B5EF4-FFF2-40B4-BE49-F238E27FC236}">
                <a16:creationId xmlns:a16="http://schemas.microsoft.com/office/drawing/2014/main" id="{BF9A89C8-5B34-70CD-6707-A743E6D6152A}"/>
              </a:ext>
            </a:extLst>
          </p:cNvPr>
          <p:cNvSpPr>
            <a:spLocks noGrp="1"/>
          </p:cNvSpPr>
          <p:nvPr>
            <p:ph idx="1"/>
          </p:nvPr>
        </p:nvSpPr>
        <p:spPr>
          <a:solidFill>
            <a:schemeClr val="accent2">
              <a:lumMod val="60000"/>
              <a:lumOff val="40000"/>
            </a:schemeClr>
          </a:solidFill>
        </p:spPr>
        <p:txBody>
          <a:bodyPr>
            <a:normAutofit fontScale="92500"/>
          </a:bodyPr>
          <a:lstStyle/>
          <a:p>
            <a:pPr>
              <a:lnSpc>
                <a:spcPct val="107000"/>
              </a:lnSpc>
              <a:spcBef>
                <a:spcPts val="0"/>
              </a:spcBef>
              <a:spcAft>
                <a:spcPts val="800"/>
              </a:spcAft>
              <a:buClrTx/>
            </a:pPr>
            <a:r>
              <a:rPr lang="en-US" sz="1800" dirty="0">
                <a:effectLst/>
                <a:latin typeface="Calibri" panose="020F0502020204030204" pitchFamily="34" charset="0"/>
                <a:ea typeface="Calibri" panose="020F0502020204030204" pitchFamily="34" charset="0"/>
                <a:cs typeface="Times New Roman" panose="02020603050405020304" pitchFamily="18" charset="0"/>
              </a:rPr>
              <a:t>Clive Stapleton Lewis (1898-1963), aka C.S. Lewis, is considered one of the greatest Christian apologists of the 20</a:t>
            </a:r>
            <a:r>
              <a:rPr lang="en-US" sz="18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US" sz="1800" dirty="0">
                <a:effectLst/>
                <a:latin typeface="Calibri" panose="020F0502020204030204" pitchFamily="34" charset="0"/>
                <a:ea typeface="Calibri" panose="020F0502020204030204" pitchFamily="34" charset="0"/>
                <a:cs typeface="Times New Roman" panose="02020603050405020304" pitchFamily="18" charset="0"/>
              </a:rPr>
              <a:t> century (‌Lewis,1952/2001)</a:t>
            </a:r>
          </a:p>
          <a:p>
            <a:pPr>
              <a:lnSpc>
                <a:spcPct val="107000"/>
              </a:lnSpc>
              <a:spcBef>
                <a:spcPts val="0"/>
              </a:spcBef>
              <a:spcAft>
                <a:spcPts val="800"/>
              </a:spcAft>
              <a:buClrTx/>
            </a:pPr>
            <a:r>
              <a:rPr lang="en-US" sz="1800" dirty="0">
                <a:effectLst/>
                <a:latin typeface="Calibri" panose="020F0502020204030204" pitchFamily="34" charset="0"/>
                <a:ea typeface="Calibri" panose="020F0502020204030204" pitchFamily="34" charset="0"/>
                <a:cs typeface="Times New Roman" panose="02020603050405020304" pitchFamily="18" charset="0"/>
              </a:rPr>
              <a:t>He was an Oxford graduate and former atheist who was converted to Christianity by J.R.R. Tolkien of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The Lord of the Rings </a:t>
            </a:r>
            <a:r>
              <a:rPr lang="en-US" sz="1800" dirty="0">
                <a:effectLst/>
                <a:latin typeface="Calibri" panose="020F0502020204030204" pitchFamily="34" charset="0"/>
                <a:ea typeface="Calibri" panose="020F0502020204030204" pitchFamily="34" charset="0"/>
                <a:cs typeface="Times New Roman" panose="02020603050405020304" pitchFamily="18" charset="0"/>
              </a:rPr>
              <a:t>fame, who was a devout Catholic</a:t>
            </a:r>
          </a:p>
          <a:p>
            <a:pPr>
              <a:lnSpc>
                <a:spcPct val="107000"/>
              </a:lnSpc>
              <a:spcBef>
                <a:spcPts val="0"/>
              </a:spcBef>
              <a:spcAft>
                <a:spcPts val="800"/>
              </a:spcAft>
              <a:buClrTx/>
            </a:pPr>
            <a:r>
              <a:rPr lang="en-US" sz="1800" dirty="0">
                <a:effectLst/>
                <a:latin typeface="Calibri" panose="020F0502020204030204" pitchFamily="34" charset="0"/>
                <a:ea typeface="Calibri" panose="020F0502020204030204" pitchFamily="34" charset="0"/>
                <a:cs typeface="Times New Roman" panose="02020603050405020304" pitchFamily="18" charset="0"/>
              </a:rPr>
              <a:t>Lewis subsequently wrote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The Chronicles of Narnia </a:t>
            </a:r>
            <a:r>
              <a:rPr lang="en-US" sz="1800" dirty="0">
                <a:effectLst/>
                <a:latin typeface="Calibri" panose="020F0502020204030204" pitchFamily="34" charset="0"/>
                <a:ea typeface="Calibri" panose="020F0502020204030204" pitchFamily="34" charset="0"/>
                <a:cs typeface="Times New Roman" panose="02020603050405020304" pitchFamily="18" charset="0"/>
              </a:rPr>
              <a:t>and highly acclaimed Christian apologetics works like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Mere Christianity</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The Abolition of Man, </a:t>
            </a:r>
            <a:r>
              <a:rPr lang="en-US" sz="1800" dirty="0">
                <a:effectLst/>
                <a:latin typeface="Calibri" panose="020F0502020204030204" pitchFamily="34" charset="0"/>
                <a:ea typeface="Calibri" panose="020F0502020204030204" pitchFamily="34" charset="0"/>
                <a:cs typeface="Times New Roman" panose="02020603050405020304" pitchFamily="18" charset="0"/>
              </a:rPr>
              <a:t>and so forth</a:t>
            </a:r>
          </a:p>
          <a:p>
            <a:pPr>
              <a:lnSpc>
                <a:spcPct val="107000"/>
              </a:lnSpc>
              <a:spcBef>
                <a:spcPts val="0"/>
              </a:spcBef>
              <a:spcAft>
                <a:spcPts val="800"/>
              </a:spcAft>
              <a:buClrTx/>
            </a:pPr>
            <a:r>
              <a:rPr lang="en-US" sz="1800" dirty="0">
                <a:effectLst/>
                <a:latin typeface="Calibri" panose="020F0502020204030204" pitchFamily="34" charset="0"/>
                <a:ea typeface="Calibri" panose="020F0502020204030204" pitchFamily="34" charset="0"/>
                <a:cs typeface="Times New Roman" panose="02020603050405020304" pitchFamily="18" charset="0"/>
              </a:rPr>
              <a:t>In the first Chapter of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Mere Christianity, </a:t>
            </a:r>
            <a:r>
              <a:rPr lang="en-US" sz="1800" dirty="0">
                <a:effectLst/>
                <a:latin typeface="Calibri" panose="020F0502020204030204" pitchFamily="34" charset="0"/>
                <a:ea typeface="Calibri" panose="020F0502020204030204" pitchFamily="34" charset="0"/>
                <a:cs typeface="Times New Roman" panose="02020603050405020304" pitchFamily="18" charset="0"/>
              </a:rPr>
              <a:t>Lewis makes a case for a Creator by pointing out that the Law of Nature, which used to be called Right and Wrong, gives clues to the meaning of the universe</a:t>
            </a:r>
          </a:p>
          <a:p>
            <a:endParaRPr lang="en-US" dirty="0"/>
          </a:p>
          <a:p>
            <a:endParaRPr lang="en-US" dirty="0"/>
          </a:p>
          <a:p>
            <a:endParaRPr lang="en-US" dirty="0"/>
          </a:p>
        </p:txBody>
      </p:sp>
    </p:spTree>
    <p:extLst>
      <p:ext uri="{BB962C8B-B14F-4D97-AF65-F5344CB8AC3E}">
        <p14:creationId xmlns:p14="http://schemas.microsoft.com/office/powerpoint/2010/main" val="986248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AB5CF-13A5-CD42-CACE-767769098460}"/>
              </a:ext>
            </a:extLst>
          </p:cNvPr>
          <p:cNvSpPr>
            <a:spLocks noGrp="1"/>
          </p:cNvSpPr>
          <p:nvPr>
            <p:ph type="title"/>
          </p:nvPr>
        </p:nvSpPr>
        <p:spPr/>
        <p:txBody>
          <a:bodyPr/>
          <a:lstStyle/>
          <a:p>
            <a:r>
              <a:rPr lang="en-US" dirty="0"/>
              <a:t>Evidence of Divine design</a:t>
            </a:r>
          </a:p>
        </p:txBody>
      </p:sp>
      <p:sp>
        <p:nvSpPr>
          <p:cNvPr id="3" name="Content Placeholder 2">
            <a:extLst>
              <a:ext uri="{FF2B5EF4-FFF2-40B4-BE49-F238E27FC236}">
                <a16:creationId xmlns:a16="http://schemas.microsoft.com/office/drawing/2014/main" id="{E4BE3B9B-B595-6D6E-EC32-B53AE5589485}"/>
              </a:ext>
            </a:extLst>
          </p:cNvPr>
          <p:cNvSpPr>
            <a:spLocks noGrp="1"/>
          </p:cNvSpPr>
          <p:nvPr>
            <p:ph idx="1"/>
          </p:nvPr>
        </p:nvSpPr>
        <p:spPr>
          <a:solidFill>
            <a:schemeClr val="accent2">
              <a:lumMod val="60000"/>
              <a:lumOff val="40000"/>
            </a:schemeClr>
          </a:solidFill>
        </p:spPr>
        <p:txBody>
          <a:bodyPr>
            <a:normAutofit/>
          </a:bodyPr>
          <a:lstStyle/>
          <a:p>
            <a:pPr marL="342900" marR="0" lvl="0" indent="-342900">
              <a:lnSpc>
                <a:spcPct val="107000"/>
              </a:lnSpc>
              <a:spcBef>
                <a:spcPts val="0"/>
              </a:spcBef>
              <a:spcAft>
                <a:spcPts val="800"/>
              </a:spcAft>
              <a:buClrTx/>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One of the most significant cases for a Creator is creation itself, especially mankind</a:t>
            </a:r>
          </a:p>
          <a:p>
            <a:pPr marL="342900" marR="0" lvl="0" indent="-342900">
              <a:lnSpc>
                <a:spcPct val="107000"/>
              </a:lnSpc>
              <a:spcBef>
                <a:spcPts val="0"/>
              </a:spcBef>
              <a:spcAft>
                <a:spcPts val="800"/>
              </a:spcAft>
              <a:buClrTx/>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In the book of Romans, the Apostle Paul wrote: “For since the creation of the world God’s invisible qualities—his eternal power and divine nature—have been clearly seen, being understood from what has been made, so that people are without excuse.” (Holy Bible, New International Version, 2011)</a:t>
            </a:r>
          </a:p>
          <a:p>
            <a:pPr marL="342900" marR="0" lvl="0" indent="-342900">
              <a:lnSpc>
                <a:spcPct val="107000"/>
              </a:lnSpc>
              <a:spcBef>
                <a:spcPts val="0"/>
              </a:spcBef>
              <a:spcAft>
                <a:spcPts val="800"/>
              </a:spcAft>
              <a:buClrTx/>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universe has laws, and humans also have both moral and legal laws. Laws must have a lawgiver (‌Lewis, 1952/2001; Geisler &amp; Turek, 2004)</a:t>
            </a:r>
          </a:p>
          <a:p>
            <a:endParaRPr lang="en-US" dirty="0"/>
          </a:p>
        </p:txBody>
      </p:sp>
    </p:spTree>
    <p:extLst>
      <p:ext uri="{BB962C8B-B14F-4D97-AF65-F5344CB8AC3E}">
        <p14:creationId xmlns:p14="http://schemas.microsoft.com/office/powerpoint/2010/main" val="133033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6B640-0F60-AEF4-C8C3-398068E24267}"/>
              </a:ext>
            </a:extLst>
          </p:cNvPr>
          <p:cNvSpPr>
            <a:spLocks noGrp="1"/>
          </p:cNvSpPr>
          <p:nvPr>
            <p:ph type="title"/>
          </p:nvPr>
        </p:nvSpPr>
        <p:spPr/>
        <p:txBody>
          <a:bodyPr/>
          <a:lstStyle/>
          <a:p>
            <a:r>
              <a:rPr lang="en-US" dirty="0"/>
              <a:t>Evidence of Divine design cont.</a:t>
            </a:r>
          </a:p>
        </p:txBody>
      </p:sp>
      <p:sp>
        <p:nvSpPr>
          <p:cNvPr id="3" name="Content Placeholder 2">
            <a:extLst>
              <a:ext uri="{FF2B5EF4-FFF2-40B4-BE49-F238E27FC236}">
                <a16:creationId xmlns:a16="http://schemas.microsoft.com/office/drawing/2014/main" id="{47408E7B-1B94-5888-08EA-4B786CE336C8}"/>
              </a:ext>
            </a:extLst>
          </p:cNvPr>
          <p:cNvSpPr>
            <a:spLocks noGrp="1"/>
          </p:cNvSpPr>
          <p:nvPr>
            <p:ph idx="1"/>
          </p:nvPr>
        </p:nvSpPr>
        <p:spPr>
          <a:solidFill>
            <a:schemeClr val="accent2">
              <a:lumMod val="60000"/>
              <a:lumOff val="40000"/>
            </a:schemeClr>
          </a:solidFill>
        </p:spPr>
        <p:txBody>
          <a:bodyPr/>
          <a:lstStyle/>
          <a:p>
            <a:pPr marR="0" lvl="0">
              <a:lnSpc>
                <a:spcPct val="107000"/>
              </a:lnSpc>
              <a:spcBef>
                <a:spcPts val="0"/>
              </a:spcBef>
              <a:spcAft>
                <a:spcPts val="800"/>
              </a:spcAft>
              <a:buClrTx/>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is the probability that the universe came about by chance?</a:t>
            </a:r>
          </a:p>
          <a:p>
            <a:pPr marR="0" lvl="0">
              <a:lnSpc>
                <a:spcPct val="107000"/>
              </a:lnSpc>
              <a:spcBef>
                <a:spcPts val="0"/>
              </a:spcBef>
              <a:spcAft>
                <a:spcPts val="800"/>
              </a:spcAft>
              <a:buClrTx/>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“Oxford University Professor of Mathematics John Lennox quotes renowned  Oxford University mathematical physicist Roger Penrose: …the ‘Creator’s aim’ must have been accurate to 1 part in 10 to the power of 10 to the power or 123, that is 1 followed by 10 to the 123rd power zeros.” (Youngren, 2020)</a:t>
            </a:r>
          </a:p>
          <a:p>
            <a:pPr marR="0" lvl="0">
              <a:lnSpc>
                <a:spcPct val="107000"/>
              </a:lnSpc>
              <a:spcBef>
                <a:spcPts val="0"/>
              </a:spcBef>
              <a:spcAft>
                <a:spcPts val="800"/>
              </a:spcAft>
              <a:buClrTx/>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the odds of you being born? “In a 2011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Tedx</a:t>
            </a:r>
            <a:r>
              <a:rPr lang="en-US" sz="1800" dirty="0">
                <a:effectLst/>
                <a:latin typeface="Calibri" panose="020F0502020204030204" pitchFamily="34" charset="0"/>
                <a:ea typeface="Calibri" panose="020F0502020204030204" pitchFamily="34" charset="0"/>
                <a:cs typeface="Times New Roman" panose="02020603050405020304" pitchFamily="18" charset="0"/>
              </a:rPr>
              <a:t> Talk, self-help author Mel Robbins announced that the odds of being born are one in 400 trillion”(Bowe, 2019)</a:t>
            </a:r>
          </a:p>
          <a:p>
            <a:endParaRPr lang="en-US" dirty="0"/>
          </a:p>
        </p:txBody>
      </p:sp>
    </p:spTree>
    <p:extLst>
      <p:ext uri="{BB962C8B-B14F-4D97-AF65-F5344CB8AC3E}">
        <p14:creationId xmlns:p14="http://schemas.microsoft.com/office/powerpoint/2010/main" val="2021124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F499C-E40C-56D6-9402-DFFD18AD2EAC}"/>
              </a:ext>
            </a:extLst>
          </p:cNvPr>
          <p:cNvSpPr>
            <a:spLocks noGrp="1"/>
          </p:cNvSpPr>
          <p:nvPr>
            <p:ph type="title"/>
          </p:nvPr>
        </p:nvSpPr>
        <p:spPr/>
        <p:txBody>
          <a:bodyPr/>
          <a:lstStyle/>
          <a:p>
            <a:r>
              <a:rPr lang="en-US" dirty="0"/>
              <a:t>conclusion</a:t>
            </a:r>
            <a:br>
              <a:rPr lang="en-US" dirty="0"/>
            </a:br>
            <a:endParaRPr lang="en-US" dirty="0"/>
          </a:p>
        </p:txBody>
      </p:sp>
      <p:sp>
        <p:nvSpPr>
          <p:cNvPr id="3" name="Content Placeholder 2">
            <a:extLst>
              <a:ext uri="{FF2B5EF4-FFF2-40B4-BE49-F238E27FC236}">
                <a16:creationId xmlns:a16="http://schemas.microsoft.com/office/drawing/2014/main" id="{BF9A89C8-5B34-70CD-6707-A743E6D6152A}"/>
              </a:ext>
            </a:extLst>
          </p:cNvPr>
          <p:cNvSpPr>
            <a:spLocks noGrp="1"/>
          </p:cNvSpPr>
          <p:nvPr>
            <p:ph idx="1"/>
          </p:nvPr>
        </p:nvSpPr>
        <p:spPr>
          <a:xfrm>
            <a:off x="2231136" y="2525282"/>
            <a:ext cx="7729728" cy="3214745"/>
          </a:xfrm>
          <a:solidFill>
            <a:schemeClr val="accent2">
              <a:lumMod val="60000"/>
              <a:lumOff val="40000"/>
            </a:schemeClr>
          </a:solidFill>
        </p:spPr>
        <p:txBody>
          <a:bodyPr>
            <a:normAutofit lnSpcReduction="10000"/>
          </a:bodyPr>
          <a:lstStyle/>
          <a:p>
            <a:pPr marL="342900" marR="0" lvl="0" indent="-342900">
              <a:lnSpc>
                <a:spcPct val="107000"/>
              </a:lnSpc>
              <a:spcBef>
                <a:spcPts val="0"/>
              </a:spcBef>
              <a:spcAft>
                <a:spcPts val="800"/>
              </a:spcAft>
              <a:buClrTx/>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If there is a God, then life has meaning and purpose</a:t>
            </a:r>
          </a:p>
          <a:p>
            <a:pPr marL="342900" marR="0" lvl="0" indent="-342900">
              <a:lnSpc>
                <a:spcPct val="107000"/>
              </a:lnSpc>
              <a:spcBef>
                <a:spcPts val="0"/>
              </a:spcBef>
              <a:spcAft>
                <a:spcPts val="800"/>
              </a:spcAft>
              <a:buClrTx/>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If there is no God, then not only is the opposite of the above true, there is no such thing as right and wrong</a:t>
            </a:r>
          </a:p>
          <a:p>
            <a:pPr marL="342900" marR="0" lvl="0" indent="-342900">
              <a:lnSpc>
                <a:spcPct val="107000"/>
              </a:lnSpc>
              <a:spcBef>
                <a:spcPts val="0"/>
              </a:spcBef>
              <a:spcAft>
                <a:spcPts val="800"/>
              </a:spcAft>
              <a:buClrTx/>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It is our duty as humans to seek out and understand God’s divine law to live according to His purpose, advance spiritually, and protect our souls from moral corruption</a:t>
            </a:r>
          </a:p>
          <a:p>
            <a:pPr marL="342900" marR="0" lvl="0" indent="-342900">
              <a:lnSpc>
                <a:spcPct val="107000"/>
              </a:lnSpc>
              <a:spcBef>
                <a:spcPts val="0"/>
              </a:spcBef>
              <a:spcAft>
                <a:spcPts val="800"/>
              </a:spcAft>
              <a:buClrTx/>
              <a:buFont typeface="Arial" panose="020B0604020202020204" pitchFamily="34" charset="0"/>
              <a:buChar char="•"/>
              <a:tabLst>
                <a:tab pos="457200" algn="l"/>
              </a:tabLst>
            </a:pPr>
            <a:r>
              <a:rPr lang="en-US" sz="1800" dirty="0">
                <a:effectLst/>
                <a:latin typeface="Calibri" panose="020F0502020204030204" pitchFamily="34" charset="0"/>
                <a:ea typeface="Calibri" panose="020F0502020204030204" pitchFamily="34" charset="0"/>
                <a:cs typeface="Times New Roman" panose="02020603050405020304" pitchFamily="18" charset="0"/>
              </a:rPr>
              <a:t>Give thanks for a good God during this Thanksgiving season as you are part of his divine creation</a:t>
            </a:r>
          </a:p>
          <a:p>
            <a:pPr marL="0" marR="0">
              <a:lnSpc>
                <a:spcPct val="107000"/>
              </a:lnSpc>
              <a:spcBef>
                <a:spcPts val="0"/>
              </a:spcBef>
              <a:spcAft>
                <a:spcPts val="800"/>
              </a:spcAft>
              <a:buClrTx/>
            </a:pPr>
            <a:r>
              <a:rPr lang="en-US" sz="1800" dirty="0">
                <a:effectLst/>
                <a:latin typeface="Calibri" panose="020F0502020204030204" pitchFamily="34" charset="0"/>
                <a:ea typeface="Calibri" panose="020F0502020204030204" pitchFamily="34" charset="0"/>
                <a:cs typeface="Times New Roman" panose="02020603050405020304" pitchFamily="18" charset="0"/>
              </a:rPr>
              <a:t>What are you thankful for this holiday?</a:t>
            </a:r>
          </a:p>
          <a:p>
            <a:endParaRPr lang="en-US" dirty="0"/>
          </a:p>
        </p:txBody>
      </p:sp>
    </p:spTree>
    <p:extLst>
      <p:ext uri="{BB962C8B-B14F-4D97-AF65-F5344CB8AC3E}">
        <p14:creationId xmlns:p14="http://schemas.microsoft.com/office/powerpoint/2010/main" val="3259143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1236-EFFC-3D93-D789-C08048B52F5E}"/>
              </a:ext>
            </a:extLst>
          </p:cNvPr>
          <p:cNvSpPr>
            <a:spLocks noGrp="1"/>
          </p:cNvSpPr>
          <p:nvPr>
            <p:ph type="title"/>
          </p:nvPr>
        </p:nvSpPr>
        <p:spPr/>
        <p:txBody>
          <a:bodyPr/>
          <a:lstStyle/>
          <a:p>
            <a:r>
              <a:rPr lang="en-US" dirty="0"/>
              <a:t>Closing prayer</a:t>
            </a:r>
          </a:p>
        </p:txBody>
      </p:sp>
      <p:sp>
        <p:nvSpPr>
          <p:cNvPr id="3" name="Content Placeholder 2">
            <a:extLst>
              <a:ext uri="{FF2B5EF4-FFF2-40B4-BE49-F238E27FC236}">
                <a16:creationId xmlns:a16="http://schemas.microsoft.com/office/drawing/2014/main" id="{EAE91FA0-2E9C-FF70-BAAC-FEC581455770}"/>
              </a:ext>
            </a:extLst>
          </p:cNvPr>
          <p:cNvSpPr>
            <a:spLocks noGrp="1"/>
          </p:cNvSpPr>
          <p:nvPr>
            <p:ph idx="1"/>
          </p:nvPr>
        </p:nvSpPr>
        <p:spPr>
          <a:solidFill>
            <a:schemeClr val="tx1"/>
          </a:solidFill>
        </p:spPr>
        <p:txBody>
          <a:bodyPr/>
          <a:lstStyle/>
          <a:p>
            <a:endParaRPr lang="en-US" dirty="0"/>
          </a:p>
        </p:txBody>
      </p:sp>
      <p:pic>
        <p:nvPicPr>
          <p:cNvPr id="4" name="Content Placeholder 6">
            <a:extLst>
              <a:ext uri="{FF2B5EF4-FFF2-40B4-BE49-F238E27FC236}">
                <a16:creationId xmlns:a16="http://schemas.microsoft.com/office/drawing/2014/main" id="{46E0297C-6AE9-6183-4279-51DB6DE2AA13}"/>
              </a:ext>
            </a:extLst>
          </p:cNvPr>
          <p:cNvPicPr>
            <a:picLocks noChangeAspect="1"/>
          </p:cNvPicPr>
          <p:nvPr/>
        </p:nvPicPr>
        <p:blipFill>
          <a:blip r:embed="rId2"/>
          <a:stretch>
            <a:fillRect/>
          </a:stretch>
        </p:blipFill>
        <p:spPr>
          <a:xfrm>
            <a:off x="3092831" y="3326742"/>
            <a:ext cx="5905804" cy="1632034"/>
          </a:xfrm>
          <a:prstGeom prst="rect">
            <a:avLst/>
          </a:prstGeom>
        </p:spPr>
      </p:pic>
      <p:sp>
        <p:nvSpPr>
          <p:cNvPr id="6" name="TextBox 5">
            <a:extLst>
              <a:ext uri="{FF2B5EF4-FFF2-40B4-BE49-F238E27FC236}">
                <a16:creationId xmlns:a16="http://schemas.microsoft.com/office/drawing/2014/main" id="{D3C46B43-85A5-3A31-1F83-7478416490DD}"/>
              </a:ext>
            </a:extLst>
          </p:cNvPr>
          <p:cNvSpPr txBox="1"/>
          <p:nvPr/>
        </p:nvSpPr>
        <p:spPr>
          <a:xfrm>
            <a:off x="7379955" y="5347893"/>
            <a:ext cx="2845724" cy="461665"/>
          </a:xfrm>
          <a:prstGeom prst="rect">
            <a:avLst/>
          </a:prstGeom>
          <a:noFill/>
        </p:spPr>
        <p:txBody>
          <a:bodyPr wrap="square" rtlCol="0">
            <a:spAutoFit/>
          </a:bodyPr>
          <a:lstStyle/>
          <a:p>
            <a:pPr defTabSz="914400"/>
            <a:r>
              <a:rPr lang="en-US" sz="1400" dirty="0">
                <a:solidFill>
                  <a:schemeClr val="bg1">
                    <a:lumMod val="85000"/>
                  </a:schemeClr>
                </a:solidFill>
                <a:latin typeface="Gill Sans Nova Light"/>
              </a:rPr>
              <a:t>(Morrow &amp; Stone, 2021, p. 112)</a:t>
            </a:r>
          </a:p>
          <a:p>
            <a:pPr defTabSz="914400"/>
            <a:endParaRPr lang="en-US" sz="1000" dirty="0">
              <a:solidFill>
                <a:srgbClr val="000000"/>
              </a:solidFill>
              <a:latin typeface="Gill Sans Nova Light"/>
            </a:endParaRPr>
          </a:p>
        </p:txBody>
      </p:sp>
    </p:spTree>
    <p:extLst>
      <p:ext uri="{BB962C8B-B14F-4D97-AF65-F5344CB8AC3E}">
        <p14:creationId xmlns:p14="http://schemas.microsoft.com/office/powerpoint/2010/main" val="893682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1236-EFFC-3D93-D789-C08048B52F5E}"/>
              </a:ext>
            </a:extLst>
          </p:cNvPr>
          <p:cNvSpPr>
            <a:spLocks noGrp="1"/>
          </p:cNvSpPr>
          <p:nvPr>
            <p:ph type="ctrTitle"/>
          </p:nvPr>
        </p:nvSpPr>
        <p:spPr/>
        <p:txBody>
          <a:bodyPr/>
          <a:lstStyle/>
          <a:p>
            <a:r>
              <a:rPr lang="en-US" dirty="0"/>
              <a:t>Thank you</a:t>
            </a:r>
          </a:p>
        </p:txBody>
      </p:sp>
      <p:sp>
        <p:nvSpPr>
          <p:cNvPr id="7" name="Content Placeholder 4">
            <a:extLst>
              <a:ext uri="{FF2B5EF4-FFF2-40B4-BE49-F238E27FC236}">
                <a16:creationId xmlns:a16="http://schemas.microsoft.com/office/drawing/2014/main" id="{420F9960-6B24-14FC-3E0D-ED3364A0C512}"/>
              </a:ext>
            </a:extLst>
          </p:cNvPr>
          <p:cNvSpPr>
            <a:spLocks noGrp="1"/>
          </p:cNvSpPr>
          <p:nvPr>
            <p:ph type="subTitle" idx="1"/>
          </p:nvPr>
        </p:nvSpPr>
        <p:spPr>
          <a:xfrm>
            <a:off x="2665665" y="4126462"/>
            <a:ext cx="6800850" cy="1239838"/>
          </a:xfrm>
        </p:spPr>
        <p:txBody>
          <a:bodyPr>
            <a:normAutofit/>
          </a:bodyPr>
          <a:lstStyle/>
          <a:p>
            <a:pPr algn="ctr"/>
            <a:r>
              <a:rPr lang="en-US" dirty="0">
                <a:solidFill>
                  <a:schemeClr val="bg1"/>
                </a:solidFill>
              </a:rPr>
              <a:t>M. Smith​</a:t>
            </a:r>
          </a:p>
          <a:p>
            <a:r>
              <a:rPr lang="en-US" b="0" i="0" dirty="0">
                <a:solidFill>
                  <a:schemeClr val="bg1"/>
                </a:solidFill>
                <a:effectLst/>
                <a:latin typeface="avenir-lt-w01_35-light1475496"/>
              </a:rPr>
              <a:t>info@thereclamationproject.net‬‬</a:t>
            </a:r>
            <a:r>
              <a:rPr lang="en-US" dirty="0">
                <a:solidFill>
                  <a:schemeClr val="bg1"/>
                </a:solidFill>
              </a:rPr>
              <a:t> </a:t>
            </a:r>
          </a:p>
        </p:txBody>
      </p:sp>
    </p:spTree>
    <p:extLst>
      <p:ext uri="{BB962C8B-B14F-4D97-AF65-F5344CB8AC3E}">
        <p14:creationId xmlns:p14="http://schemas.microsoft.com/office/powerpoint/2010/main" val="1802844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932C802-63E6-0B19-676A-0A2210A8A293}"/>
              </a:ext>
            </a:extLst>
          </p:cNvPr>
          <p:cNvSpPr>
            <a:spLocks noGrp="1"/>
          </p:cNvSpPr>
          <p:nvPr>
            <p:ph type="title"/>
          </p:nvPr>
        </p:nvSpPr>
        <p:spPr/>
        <p:txBody>
          <a:bodyPr/>
          <a:lstStyle/>
          <a:p>
            <a:r>
              <a:rPr lang="en-US" dirty="0"/>
              <a:t>REFERENCES</a:t>
            </a:r>
          </a:p>
        </p:txBody>
      </p:sp>
      <p:sp>
        <p:nvSpPr>
          <p:cNvPr id="6" name="Content Placeholder 5">
            <a:extLst>
              <a:ext uri="{FF2B5EF4-FFF2-40B4-BE49-F238E27FC236}">
                <a16:creationId xmlns:a16="http://schemas.microsoft.com/office/drawing/2014/main" id="{6E652C0B-1C44-3F1A-1515-88DA147AA7C9}"/>
              </a:ext>
            </a:extLst>
          </p:cNvPr>
          <p:cNvSpPr>
            <a:spLocks noGrp="1"/>
          </p:cNvSpPr>
          <p:nvPr>
            <p:ph idx="1"/>
          </p:nvPr>
        </p:nvSpPr>
        <p:spPr>
          <a:xfrm>
            <a:off x="2231135" y="2638045"/>
            <a:ext cx="7869993" cy="3151732"/>
          </a:xfrm>
          <a:solidFill>
            <a:schemeClr val="bg1"/>
          </a:solidFill>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solidFill>
                <a:srgbClr val="000000"/>
              </a:solidFill>
              <a:latin typeface="Gill Sans Nova Ligh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solidFill>
                <a:srgbClr val="000000"/>
              </a:solidFill>
              <a:latin typeface="Gill Sans Nova Ligh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rgbClr val="000000"/>
                </a:solidFill>
                <a:latin typeface="Gill Sans Nova Light"/>
              </a:rPr>
              <a:t>Bowe, K. (2019, June 5). </a:t>
            </a:r>
            <a:r>
              <a:rPr lang="en-US" sz="1000" i="1" dirty="0">
                <a:solidFill>
                  <a:srgbClr val="000000"/>
                </a:solidFill>
                <a:latin typeface="Gill Sans Nova Light"/>
              </a:rPr>
              <a:t>Your odds of being alive</a:t>
            </a:r>
            <a:r>
              <a:rPr lang="en-US" sz="1000" dirty="0">
                <a:solidFill>
                  <a:srgbClr val="000000"/>
                </a:solidFill>
                <a:latin typeface="Gill Sans Nova Light"/>
              </a:rPr>
              <a:t>. Medium. </a:t>
            </a:r>
            <a:r>
              <a:rPr lang="en-US" sz="1000" dirty="0">
                <a:solidFill>
                  <a:srgbClr val="000000"/>
                </a:solidFill>
                <a:latin typeface="Gill Sans Nova Light"/>
                <a:hlinkClick r:id="rId3"/>
              </a:rPr>
              <a:t>https://medium.com/afwp/your-odds-of-being-alive-af7826915073</a:t>
            </a:r>
            <a:endParaRPr lang="en-US" sz="1000" dirty="0">
              <a:solidFill>
                <a:srgbClr val="000000"/>
              </a:solidFill>
              <a:latin typeface="Gill Sans Nova Light"/>
            </a:endParaRPr>
          </a:p>
          <a:p>
            <a:pPr marL="0" marR="0" lvl="0" indent="0" fontAlgn="auto">
              <a:spcBef>
                <a:spcPts val="0"/>
              </a:spcBef>
              <a:spcAft>
                <a:spcPts val="0"/>
              </a:spcAft>
              <a:buClrTx/>
              <a:buSzTx/>
              <a:buNone/>
              <a:tabLst/>
              <a:defRPr/>
            </a:pPr>
            <a:endParaRPr lang="en-US" sz="1000" dirty="0">
              <a:solidFill>
                <a:srgbClr val="000000"/>
              </a:solidFill>
              <a:latin typeface="Gill Sans Nova Light"/>
            </a:endParaRPr>
          </a:p>
          <a:p>
            <a:pPr marL="0" marR="0" lvl="0" indent="0" fontAlgn="auto">
              <a:spcBef>
                <a:spcPts val="0"/>
              </a:spcBef>
              <a:spcAft>
                <a:spcPts val="0"/>
              </a:spcAft>
              <a:buClrTx/>
              <a:buSzTx/>
              <a:buNone/>
              <a:tabLst/>
              <a:defRPr/>
            </a:pPr>
            <a:endParaRPr lang="en-US" sz="1000" dirty="0">
              <a:solidFill>
                <a:srgbClr val="000000"/>
              </a:solidFill>
              <a:latin typeface="Gill Sans Nova Light"/>
            </a:endParaRPr>
          </a:p>
          <a:p>
            <a:pPr marL="0" marR="0" lvl="0" indent="0" fontAlgn="auto">
              <a:spcBef>
                <a:spcPts val="0"/>
              </a:spcBef>
              <a:spcAft>
                <a:spcPts val="0"/>
              </a:spcAft>
              <a:buClrTx/>
              <a:buSzTx/>
              <a:buNone/>
              <a:tabLst/>
              <a:defRPr/>
            </a:pPr>
            <a:r>
              <a:rPr lang="en-US" sz="1000" dirty="0">
                <a:solidFill>
                  <a:srgbClr val="000000"/>
                </a:solidFill>
                <a:latin typeface="Gill Sans Nova Light"/>
              </a:rPr>
              <a:t>Holy Bible, New International Version. (2011). Bible Gateway. </a:t>
            </a:r>
            <a:r>
              <a:rPr lang="en-US" sz="1000" dirty="0">
                <a:solidFill>
                  <a:srgbClr val="000000"/>
                </a:solidFill>
                <a:latin typeface="Gill Sans Nova Light"/>
                <a:hlinkClick r:id="rId4"/>
              </a:rPr>
              <a:t>https://www.biblegateway.com/ </a:t>
            </a:r>
            <a:r>
              <a:rPr lang="en-US" sz="1000" dirty="0">
                <a:solidFill>
                  <a:srgbClr val="000000"/>
                </a:solidFill>
                <a:latin typeface="Gill Sans Nova Light"/>
              </a:rPr>
              <a:t>(Original work published 1973)</a:t>
            </a:r>
          </a:p>
          <a:p>
            <a:pPr marL="0" marR="0" lvl="0" indent="0" fontAlgn="auto">
              <a:spcBef>
                <a:spcPts val="0"/>
              </a:spcBef>
              <a:spcAft>
                <a:spcPts val="0"/>
              </a:spcAft>
              <a:buClrTx/>
              <a:buSzTx/>
              <a:buNone/>
              <a:tabLst/>
              <a:defRPr/>
            </a:pPr>
            <a:endParaRPr lang="en-US" sz="1000" dirty="0">
              <a:solidFill>
                <a:srgbClr val="000000"/>
              </a:solidFill>
              <a:latin typeface="Gill Sans Nova Light"/>
            </a:endParaRPr>
          </a:p>
          <a:p>
            <a:pPr marL="0" marR="0" lvl="0" indent="0" fontAlgn="auto">
              <a:spcBef>
                <a:spcPts val="0"/>
              </a:spcBef>
              <a:spcAft>
                <a:spcPts val="0"/>
              </a:spcAft>
              <a:buClrTx/>
              <a:buSzTx/>
              <a:buNone/>
              <a:tabLst/>
              <a:defRPr/>
            </a:pPr>
            <a:endParaRPr lang="en-US" sz="1000" dirty="0">
              <a:solidFill>
                <a:srgbClr val="000000"/>
              </a:solidFill>
              <a:latin typeface="Gill Sans Nova Light"/>
            </a:endParaRPr>
          </a:p>
          <a:p>
            <a:pPr marL="0" marR="0" lvl="0" indent="0" fontAlgn="auto">
              <a:spcBef>
                <a:spcPts val="0"/>
              </a:spcBef>
              <a:spcAft>
                <a:spcPts val="0"/>
              </a:spcAft>
              <a:buClrTx/>
              <a:buSzTx/>
              <a:buNone/>
              <a:tabLst/>
              <a:defRPr/>
            </a:pPr>
            <a:r>
              <a:rPr lang="en-US" sz="1000" dirty="0">
                <a:solidFill>
                  <a:srgbClr val="000000"/>
                </a:solidFill>
                <a:latin typeface="Gill Sans Nova Light"/>
              </a:rPr>
              <a:t>Geisler, N. L., &amp; Turek, F. (2004). </a:t>
            </a:r>
            <a:r>
              <a:rPr lang="en-US" sz="1000" i="1" dirty="0">
                <a:solidFill>
                  <a:srgbClr val="000000"/>
                </a:solidFill>
                <a:latin typeface="Gill Sans Nova Light"/>
              </a:rPr>
              <a:t>I don’t have enough faith to be an atheist</a:t>
            </a:r>
            <a:r>
              <a:rPr lang="en-US" sz="1000" dirty="0">
                <a:solidFill>
                  <a:srgbClr val="000000"/>
                </a:solidFill>
                <a:latin typeface="Gill Sans Nova Light"/>
              </a:rPr>
              <a:t>. Crossway.</a:t>
            </a:r>
          </a:p>
          <a:p>
            <a:pPr marL="0" marR="0" lvl="0" indent="0" fontAlgn="auto">
              <a:spcBef>
                <a:spcPts val="0"/>
              </a:spcBef>
              <a:spcAft>
                <a:spcPts val="0"/>
              </a:spcAft>
              <a:buClrTx/>
              <a:buSzTx/>
              <a:buNone/>
              <a:tabLst/>
              <a:defRPr/>
            </a:pPr>
            <a:endParaRPr lang="en-US" sz="1000" dirty="0">
              <a:solidFill>
                <a:srgbClr val="000000"/>
              </a:solidFill>
              <a:latin typeface="Gill Sans Nova Light"/>
            </a:endParaRPr>
          </a:p>
          <a:p>
            <a:pPr marL="0" marR="0" lvl="0" indent="0" fontAlgn="auto">
              <a:spcBef>
                <a:spcPts val="0"/>
              </a:spcBef>
              <a:spcAft>
                <a:spcPts val="0"/>
              </a:spcAft>
              <a:buClrTx/>
              <a:buSzTx/>
              <a:buNone/>
              <a:tabLst/>
              <a:defRPr/>
            </a:pPr>
            <a:r>
              <a:rPr lang="en-US" sz="1000" dirty="0">
                <a:solidFill>
                  <a:srgbClr val="000000"/>
                </a:solidFill>
                <a:latin typeface="Gill Sans Nova Light"/>
              </a:rPr>
              <a:t>Lewis, C. S. (1952/2001). Mere Christianity. </a:t>
            </a:r>
            <a:r>
              <a:rPr lang="en-US" sz="1000" dirty="0" err="1">
                <a:solidFill>
                  <a:srgbClr val="000000"/>
                </a:solidFill>
                <a:latin typeface="Gill Sans Nova Light"/>
              </a:rPr>
              <a:t>HarperSanfrancisco</a:t>
            </a:r>
            <a:r>
              <a:rPr lang="en-US" sz="1000" dirty="0">
                <a:solidFill>
                  <a:srgbClr val="000000"/>
                </a:solidFill>
                <a:latin typeface="Gill Sans Nova Light"/>
              </a:rPr>
              <a:t>. (Original work published </a:t>
            </a:r>
            <a:r>
              <a:rPr lang="en-US" sz="1000">
                <a:solidFill>
                  <a:srgbClr val="000000"/>
                </a:solidFill>
                <a:latin typeface="Gill Sans Nova Light"/>
              </a:rPr>
              <a:t>1952).</a:t>
            </a:r>
          </a:p>
          <a:p>
            <a:pPr marL="0" marR="0" lvl="0" indent="0" fontAlgn="auto">
              <a:spcBef>
                <a:spcPts val="0"/>
              </a:spcBef>
              <a:spcAft>
                <a:spcPts val="0"/>
              </a:spcAft>
              <a:buClrTx/>
              <a:buSzTx/>
              <a:buNone/>
              <a:tabLst/>
              <a:defRPr/>
            </a:pPr>
            <a:endParaRPr lang="en-US" sz="1000" dirty="0">
              <a:solidFill>
                <a:srgbClr val="000000"/>
              </a:solidFill>
              <a:latin typeface="Gill Sans Nova Light"/>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0000"/>
                </a:solidFill>
                <a:effectLst/>
                <a:uLnTx/>
                <a:uFillTx/>
                <a:latin typeface="Gill Sans Nova Light"/>
                <a:ea typeface="+mn-ea"/>
                <a:cs typeface="+mn-cs"/>
              </a:rPr>
              <a:t>Morrow, P., &amp; Stone, W. (2021). </a:t>
            </a:r>
            <a:r>
              <a:rPr kumimoji="0" lang="en-US" sz="1000" b="0" i="1" u="none" strike="noStrike" kern="1200" cap="none" spc="0" normalizeH="0" baseline="0" noProof="0" dirty="0">
                <a:ln>
                  <a:noFill/>
                </a:ln>
                <a:solidFill>
                  <a:srgbClr val="000000"/>
                </a:solidFill>
                <a:effectLst/>
                <a:uLnTx/>
                <a:uFillTx/>
                <a:latin typeface="Gill Sans Nova Light"/>
                <a:ea typeface="+mn-ea"/>
                <a:cs typeface="+mn-cs"/>
              </a:rPr>
              <a:t>Daily prayer for Baptists</a:t>
            </a:r>
            <a:r>
              <a:rPr kumimoji="0" lang="en-US" sz="1000" b="0" i="0" u="none" strike="noStrike" kern="1200" cap="none" spc="0" normalizeH="0" baseline="0" noProof="0" dirty="0">
                <a:ln>
                  <a:noFill/>
                </a:ln>
                <a:solidFill>
                  <a:srgbClr val="000000"/>
                </a:solidFill>
                <a:effectLst/>
                <a:uLnTx/>
                <a:uFillTx/>
                <a:latin typeface="Gill Sans Nova Light"/>
                <a:ea typeface="+mn-ea"/>
                <a:cs typeface="+mn-cs"/>
              </a:rPr>
              <a:t>. Bowker Identifier Services. </a:t>
            </a:r>
          </a:p>
          <a:p>
            <a:pPr marL="0" indent="0">
              <a:spcBef>
                <a:spcPts val="0"/>
              </a:spcBef>
              <a:buClrTx/>
              <a:buNone/>
              <a:defRPr/>
            </a:pPr>
            <a:endParaRPr lang="en-US" sz="1000" dirty="0">
              <a:solidFill>
                <a:srgbClr val="000000"/>
              </a:solidFill>
              <a:latin typeface="Gill Sans Nova Light"/>
            </a:endParaRPr>
          </a:p>
          <a:p>
            <a:pPr marL="0" indent="0">
              <a:spcBef>
                <a:spcPts val="0"/>
              </a:spcBef>
              <a:buClrTx/>
              <a:buNone/>
              <a:defRPr/>
            </a:pPr>
            <a:r>
              <a:rPr lang="en-US" sz="1000" dirty="0">
                <a:solidFill>
                  <a:srgbClr val="000000"/>
                </a:solidFill>
                <a:latin typeface="Gill Sans Nova Light"/>
              </a:rPr>
              <a:t>‌Sproul, R. C. (2009). </a:t>
            </a:r>
            <a:r>
              <a:rPr lang="en-US" sz="1000" i="1" dirty="0">
                <a:solidFill>
                  <a:srgbClr val="000000"/>
                </a:solidFill>
                <a:latin typeface="Gill Sans Nova Light"/>
              </a:rPr>
              <a:t>Surprised by suffering</a:t>
            </a:r>
            <a:r>
              <a:rPr lang="en-US" sz="1000" dirty="0">
                <a:solidFill>
                  <a:srgbClr val="000000"/>
                </a:solidFill>
                <a:latin typeface="Gill Sans Nova Light"/>
              </a:rPr>
              <a:t>. Reformation Trust.</a:t>
            </a:r>
          </a:p>
          <a:p>
            <a:pPr marL="0" indent="0">
              <a:spcBef>
                <a:spcPts val="0"/>
              </a:spcBef>
              <a:buClrTx/>
              <a:buNone/>
              <a:defRPr/>
            </a:pPr>
            <a:endParaRPr lang="en-US" sz="1000" dirty="0">
              <a:solidFill>
                <a:srgbClr val="000000"/>
              </a:solidFill>
              <a:latin typeface="Gill Sans Nova Light"/>
            </a:endParaRPr>
          </a:p>
          <a:p>
            <a:pPr marL="0" indent="0">
              <a:spcBef>
                <a:spcPts val="0"/>
              </a:spcBef>
              <a:buClrTx/>
              <a:buNone/>
              <a:defRPr/>
            </a:pPr>
            <a:r>
              <a:rPr lang="en-US" sz="1000" dirty="0">
                <a:solidFill>
                  <a:srgbClr val="000000"/>
                </a:solidFill>
                <a:latin typeface="Gill Sans Nova Light"/>
              </a:rPr>
              <a:t>Youngren, S. (2020, October 1). </a:t>
            </a:r>
            <a:r>
              <a:rPr lang="en-US" sz="1000" i="1" dirty="0">
                <a:solidFill>
                  <a:srgbClr val="000000"/>
                </a:solidFill>
                <a:latin typeface="Gill Sans Nova Light"/>
              </a:rPr>
              <a:t>Your odds of being alive</a:t>
            </a:r>
            <a:r>
              <a:rPr lang="en-US" sz="1000" dirty="0">
                <a:solidFill>
                  <a:srgbClr val="000000"/>
                </a:solidFill>
                <a:latin typeface="Gill Sans Nova Light"/>
              </a:rPr>
              <a:t>. God Evidence. Retrieved November 21, 2022, from </a:t>
            </a:r>
            <a:r>
              <a:rPr lang="en-US" sz="1000" dirty="0">
                <a:solidFill>
                  <a:srgbClr val="000000"/>
                </a:solidFill>
                <a:latin typeface="Gill Sans Nova Light"/>
                <a:hlinkClick r:id="rId5"/>
              </a:rPr>
              <a:t>https://godevidence.com/author/god-evidence/</a:t>
            </a:r>
            <a:endParaRPr lang="en-US" sz="1000" dirty="0">
              <a:solidFill>
                <a:srgbClr val="000000"/>
              </a:solidFill>
              <a:latin typeface="Gill Sans Nova Light"/>
            </a:endParaRPr>
          </a:p>
        </p:txBody>
      </p:sp>
    </p:spTree>
    <p:extLst>
      <p:ext uri="{BB962C8B-B14F-4D97-AF65-F5344CB8AC3E}">
        <p14:creationId xmlns:p14="http://schemas.microsoft.com/office/powerpoint/2010/main" val="1169079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33A55-AF92-5D8E-1125-1605BE3BC349}"/>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21248B5F-0611-DC52-0F24-8DC2096D39D0}"/>
              </a:ext>
            </a:extLst>
          </p:cNvPr>
          <p:cNvSpPr>
            <a:spLocks noGrp="1"/>
          </p:cNvSpPr>
          <p:nvPr>
            <p:ph idx="1"/>
          </p:nvPr>
        </p:nvSpPr>
        <p:spPr>
          <a:xfrm>
            <a:off x="2231136" y="2384278"/>
            <a:ext cx="7729728" cy="3986612"/>
          </a:xfrm>
          <a:solidFill>
            <a:schemeClr val="bg1"/>
          </a:solidFill>
        </p:spPr>
        <p:txBody>
          <a:bodyPr/>
          <a:lstStyle/>
          <a:p>
            <a:pPr marL="400050" indent="-400050">
              <a:buFont typeface="+mj-lt"/>
              <a:buAutoNum type="romanUcPeriod"/>
            </a:pPr>
            <a:r>
              <a:rPr lang="en-US" dirty="0"/>
              <a:t>INTRODUCTION</a:t>
            </a:r>
          </a:p>
          <a:p>
            <a:pPr marL="400050" indent="-400050">
              <a:buFont typeface="+mj-lt"/>
              <a:buAutoNum type="romanUcPeriod"/>
            </a:pPr>
            <a:r>
              <a:rPr lang="en-US" dirty="0"/>
              <a:t>GROUP INTRODUCTIONS</a:t>
            </a:r>
          </a:p>
          <a:p>
            <a:pPr marL="400050" indent="-400050">
              <a:buFont typeface="+mj-lt"/>
              <a:buAutoNum type="romanUcPeriod"/>
            </a:pPr>
            <a:r>
              <a:rPr lang="en-US" dirty="0"/>
              <a:t>PRIMARY GOAL </a:t>
            </a:r>
          </a:p>
          <a:p>
            <a:pPr marL="400050" indent="-400050">
              <a:buFont typeface="+mj-lt"/>
              <a:buAutoNum type="romanUcPeriod"/>
            </a:pPr>
            <a:r>
              <a:rPr lang="en-US" dirty="0"/>
              <a:t>GENESIS – CHAPTER 1</a:t>
            </a:r>
          </a:p>
          <a:p>
            <a:pPr marL="400050" indent="-400050">
              <a:buFont typeface="+mj-lt"/>
              <a:buAutoNum type="romanUcPeriod"/>
            </a:pPr>
            <a:r>
              <a:rPr kumimoji="0" lang="en-US" b="0" i="0" u="none" strike="noStrike" kern="1200" cap="all" spc="200" normalizeH="0" baseline="0" noProof="0" dirty="0">
                <a:ln>
                  <a:noFill/>
                </a:ln>
                <a:solidFill>
                  <a:srgbClr val="262626"/>
                </a:solidFill>
                <a:effectLst/>
                <a:uLnTx/>
                <a:uFillTx/>
                <a:latin typeface="Gill Sans MT" panose="020B0502020104020203"/>
                <a:ea typeface="+mj-ea"/>
                <a:cs typeface="+mj-cs"/>
              </a:rPr>
              <a:t>MAN IS CREATED IN GOD’S IMAGE AND WHY IT MATTERS</a:t>
            </a:r>
          </a:p>
          <a:p>
            <a:pPr marL="400050" indent="-400050">
              <a:buFont typeface="+mj-lt"/>
              <a:buAutoNum type="romanUcPeriod"/>
            </a:pPr>
            <a:r>
              <a:rPr kumimoji="0" lang="en-US" b="0" i="0" u="none" strike="noStrike" kern="1200" cap="all" spc="200" normalizeH="0" baseline="0" noProof="0" dirty="0">
                <a:ln>
                  <a:noFill/>
                </a:ln>
                <a:solidFill>
                  <a:srgbClr val="262626"/>
                </a:solidFill>
                <a:effectLst/>
                <a:uLnTx/>
                <a:uFillTx/>
                <a:latin typeface="Gill Sans MT" panose="020B0502020104020203"/>
                <a:ea typeface="+mj-ea"/>
                <a:cs typeface="+mj-cs"/>
              </a:rPr>
              <a:t>Mere Christianity: the law of human nature</a:t>
            </a:r>
          </a:p>
          <a:p>
            <a:pPr marL="400050" indent="-400050">
              <a:buFont typeface="+mj-lt"/>
              <a:buAutoNum type="romanUcPeriod"/>
            </a:pPr>
            <a:r>
              <a:rPr kumimoji="0" lang="en-US" b="0" i="0" u="none" strike="noStrike" kern="1200" cap="all" spc="200" normalizeH="0" baseline="0" noProof="0" dirty="0">
                <a:ln>
                  <a:noFill/>
                </a:ln>
                <a:solidFill>
                  <a:srgbClr val="262626"/>
                </a:solidFill>
                <a:effectLst/>
                <a:uLnTx/>
                <a:uFillTx/>
                <a:latin typeface="Gill Sans MT" panose="020B0502020104020203"/>
                <a:ea typeface="+mj-ea"/>
                <a:cs typeface="+mj-cs"/>
              </a:rPr>
              <a:t>Evidence of Divine design</a:t>
            </a:r>
            <a:endParaRPr lang="en-US" dirty="0"/>
          </a:p>
          <a:p>
            <a:pPr marL="400050" indent="-400050">
              <a:buFont typeface="+mj-lt"/>
              <a:buAutoNum type="romanUcPeriod"/>
            </a:pPr>
            <a:r>
              <a:rPr lang="en-US" dirty="0"/>
              <a:t>CONCLUSION</a:t>
            </a:r>
          </a:p>
          <a:p>
            <a:pPr marL="400050" indent="-400050">
              <a:buFont typeface="+mj-lt"/>
              <a:buAutoNum type="romanUcPeriod"/>
            </a:pPr>
            <a:r>
              <a:rPr lang="en-US" dirty="0"/>
              <a:t>REFERENCES</a:t>
            </a:r>
          </a:p>
          <a:p>
            <a:endParaRPr lang="en-US" dirty="0"/>
          </a:p>
          <a:p>
            <a:endParaRPr lang="en-US" dirty="0"/>
          </a:p>
          <a:p>
            <a:endParaRPr lang="en-US" dirty="0"/>
          </a:p>
        </p:txBody>
      </p:sp>
    </p:spTree>
    <p:extLst>
      <p:ext uri="{BB962C8B-B14F-4D97-AF65-F5344CB8AC3E}">
        <p14:creationId xmlns:p14="http://schemas.microsoft.com/office/powerpoint/2010/main" val="2639026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05995-4D31-6050-5661-7890D694A233}"/>
              </a:ext>
            </a:extLst>
          </p:cNvPr>
          <p:cNvSpPr>
            <a:spLocks noGrp="1"/>
          </p:cNvSpPr>
          <p:nvPr>
            <p:ph type="title"/>
          </p:nvPr>
        </p:nvSpPr>
        <p:spPr/>
        <p:txBody>
          <a:bodyPr/>
          <a:lstStyle/>
          <a:p>
            <a:r>
              <a:rPr lang="en-US" dirty="0"/>
              <a:t>introductions</a:t>
            </a:r>
          </a:p>
        </p:txBody>
      </p:sp>
      <p:sp>
        <p:nvSpPr>
          <p:cNvPr id="3" name="Content Placeholder 2">
            <a:extLst>
              <a:ext uri="{FF2B5EF4-FFF2-40B4-BE49-F238E27FC236}">
                <a16:creationId xmlns:a16="http://schemas.microsoft.com/office/drawing/2014/main" id="{585454BB-AC25-1C55-E4BB-5EED321514A3}"/>
              </a:ext>
            </a:extLst>
          </p:cNvPr>
          <p:cNvSpPr>
            <a:spLocks noGrp="1"/>
          </p:cNvSpPr>
          <p:nvPr>
            <p:ph idx="1"/>
          </p:nvPr>
        </p:nvSpPr>
        <p:spPr>
          <a:solidFill>
            <a:schemeClr val="bg1"/>
          </a:solidFill>
        </p:spPr>
        <p:txBody>
          <a:bodyPr>
            <a:normAutofit fontScale="85000" lnSpcReduction="10000"/>
          </a:bodyPr>
          <a:lstStyle/>
          <a:p>
            <a:pPr marL="0" indent="0">
              <a:buNone/>
            </a:pPr>
            <a:r>
              <a:rPr lang="en-US" sz="2000" b="1" dirty="0"/>
              <a:t>About the Author/Leader </a:t>
            </a:r>
          </a:p>
          <a:p>
            <a:pPr algn="l"/>
            <a:r>
              <a:rPr lang="en-US" sz="1800"/>
              <a:t>M. </a:t>
            </a:r>
            <a:r>
              <a:rPr lang="en-US" sz="1800" dirty="0"/>
              <a:t>Smith wrote this Bible Study presentation as part of The Reclamation Project, which seeks to re-establish the sacred traditions and practices of the classical Christian church and reaffirm its culture, values, history, and identity.</a:t>
            </a:r>
          </a:p>
          <a:p>
            <a:pPr algn="l"/>
            <a:r>
              <a:rPr lang="en-US" sz="1800" dirty="0"/>
              <a:t>Smith has a B.A. in Communications, with an emphasis in Social Science from U.S.C. and an M.S. in Corporate and Organizational Communication with a concentration in Project Management from Northeastern. </a:t>
            </a:r>
          </a:p>
          <a:p>
            <a:pPr algn="l"/>
            <a:r>
              <a:rPr lang="en-US" sz="1800" dirty="0"/>
              <a:t>She is also a Southern Baptist, a Christian activist, a former online missionary, and a political campaign volunteer who studied Christian apologetics for over 15 years. </a:t>
            </a:r>
          </a:p>
          <a:p>
            <a:pPr algn="l"/>
            <a:r>
              <a:rPr lang="en-US" sz="1800" dirty="0"/>
              <a:t>Smith's current missionary activities include serving as a remote volunteer project manager/consultant for a Christian philanthropic organization called  Genesis Children's Centre – Uganda, located in East-Central Africa.</a:t>
            </a:r>
          </a:p>
          <a:p>
            <a:endParaRPr lang="en-US" dirty="0"/>
          </a:p>
        </p:txBody>
      </p:sp>
    </p:spTree>
    <p:extLst>
      <p:ext uri="{BB962C8B-B14F-4D97-AF65-F5344CB8AC3E}">
        <p14:creationId xmlns:p14="http://schemas.microsoft.com/office/powerpoint/2010/main" val="956032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B7EB8-FA75-9CEF-4A0B-A5C6288A4C8A}"/>
              </a:ext>
            </a:extLst>
          </p:cNvPr>
          <p:cNvSpPr>
            <a:spLocks noGrp="1"/>
          </p:cNvSpPr>
          <p:nvPr>
            <p:ph type="title"/>
          </p:nvPr>
        </p:nvSpPr>
        <p:spPr/>
        <p:txBody>
          <a:bodyPr/>
          <a:lstStyle/>
          <a:p>
            <a:r>
              <a:rPr lang="en-US" dirty="0"/>
              <a:t>Group introductions</a:t>
            </a:r>
            <a:br>
              <a:rPr lang="en-US" dirty="0"/>
            </a:br>
            <a:endParaRPr lang="en-US" dirty="0"/>
          </a:p>
        </p:txBody>
      </p:sp>
      <p:sp>
        <p:nvSpPr>
          <p:cNvPr id="3" name="Content Placeholder 2">
            <a:extLst>
              <a:ext uri="{FF2B5EF4-FFF2-40B4-BE49-F238E27FC236}">
                <a16:creationId xmlns:a16="http://schemas.microsoft.com/office/drawing/2014/main" id="{6D3E140F-7887-C356-1D39-618BBD292B98}"/>
              </a:ext>
            </a:extLst>
          </p:cNvPr>
          <p:cNvSpPr>
            <a:spLocks noGrp="1"/>
          </p:cNvSpPr>
          <p:nvPr>
            <p:ph idx="1"/>
          </p:nvPr>
        </p:nvSpPr>
        <p:spPr>
          <a:solidFill>
            <a:schemeClr val="bg1"/>
          </a:solidFill>
        </p:spPr>
        <p:txBody>
          <a:bodyPr/>
          <a:lstStyle/>
          <a:p>
            <a:r>
              <a:rPr lang="en-US" dirty="0"/>
              <a:t>State your name.</a:t>
            </a:r>
          </a:p>
          <a:p>
            <a:r>
              <a:rPr lang="en-US" dirty="0"/>
              <a:t>What is your occupation?</a:t>
            </a:r>
          </a:p>
          <a:p>
            <a:r>
              <a:rPr lang="en-US" dirty="0"/>
              <a:t>What is your role in the church/ministry (if relevant)?</a:t>
            </a:r>
          </a:p>
          <a:p>
            <a:endParaRPr lang="en-US" dirty="0"/>
          </a:p>
        </p:txBody>
      </p:sp>
    </p:spTree>
    <p:extLst>
      <p:ext uri="{BB962C8B-B14F-4D97-AF65-F5344CB8AC3E}">
        <p14:creationId xmlns:p14="http://schemas.microsoft.com/office/powerpoint/2010/main" val="1085778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F499C-E40C-56D6-9402-DFFD18AD2EAC}"/>
              </a:ext>
            </a:extLst>
          </p:cNvPr>
          <p:cNvSpPr>
            <a:spLocks noGrp="1"/>
          </p:cNvSpPr>
          <p:nvPr>
            <p:ph type="title"/>
          </p:nvPr>
        </p:nvSpPr>
        <p:spPr/>
        <p:txBody>
          <a:bodyPr/>
          <a:lstStyle/>
          <a:p>
            <a:r>
              <a:rPr lang="en-US" dirty="0"/>
              <a:t>Primary goals</a:t>
            </a:r>
          </a:p>
        </p:txBody>
      </p:sp>
      <p:sp>
        <p:nvSpPr>
          <p:cNvPr id="3" name="Content Placeholder 2">
            <a:extLst>
              <a:ext uri="{FF2B5EF4-FFF2-40B4-BE49-F238E27FC236}">
                <a16:creationId xmlns:a16="http://schemas.microsoft.com/office/drawing/2014/main" id="{BF9A89C8-5B34-70CD-6707-A743E6D6152A}"/>
              </a:ext>
            </a:extLst>
          </p:cNvPr>
          <p:cNvSpPr>
            <a:spLocks noGrp="1"/>
          </p:cNvSpPr>
          <p:nvPr>
            <p:ph idx="1"/>
          </p:nvPr>
        </p:nvSpPr>
        <p:spPr>
          <a:solidFill>
            <a:schemeClr val="bg1"/>
          </a:solidFill>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dirty="0"/>
              <a:t>This Bible Study aims to provide an apologetics-based approach to educate and equip the saints to fulfill the Great Commission in the spirit of love and fellowship.</a:t>
            </a:r>
          </a:p>
          <a:p>
            <a:endParaRPr lang="en-US" b="1" dirty="0"/>
          </a:p>
        </p:txBody>
      </p:sp>
    </p:spTree>
    <p:extLst>
      <p:ext uri="{BB962C8B-B14F-4D97-AF65-F5344CB8AC3E}">
        <p14:creationId xmlns:p14="http://schemas.microsoft.com/office/powerpoint/2010/main" val="2671776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F499C-E40C-56D6-9402-DFFD18AD2EAC}"/>
              </a:ext>
            </a:extLst>
          </p:cNvPr>
          <p:cNvSpPr>
            <a:spLocks noGrp="1"/>
          </p:cNvSpPr>
          <p:nvPr>
            <p:ph type="title"/>
          </p:nvPr>
        </p:nvSpPr>
        <p:spPr/>
        <p:txBody>
          <a:bodyPr/>
          <a:lstStyle/>
          <a:p>
            <a:r>
              <a:rPr lang="en-US" dirty="0"/>
              <a:t>Opening prayer</a:t>
            </a:r>
            <a:br>
              <a:rPr lang="en-US" dirty="0"/>
            </a:br>
            <a:endParaRPr lang="en-US" dirty="0"/>
          </a:p>
        </p:txBody>
      </p:sp>
      <p:pic>
        <p:nvPicPr>
          <p:cNvPr id="5" name="Content Placeholder 4">
            <a:extLst>
              <a:ext uri="{FF2B5EF4-FFF2-40B4-BE49-F238E27FC236}">
                <a16:creationId xmlns:a16="http://schemas.microsoft.com/office/drawing/2014/main" id="{372C523A-203B-534B-84AB-829876A2F0F0}"/>
              </a:ext>
            </a:extLst>
          </p:cNvPr>
          <p:cNvPicPr>
            <a:picLocks noGrp="1" noChangeAspect="1"/>
          </p:cNvPicPr>
          <p:nvPr>
            <p:ph idx="1"/>
          </p:nvPr>
        </p:nvPicPr>
        <p:blipFill>
          <a:blip r:embed="rId3"/>
          <a:stretch>
            <a:fillRect/>
          </a:stretch>
        </p:blipFill>
        <p:spPr>
          <a:xfrm>
            <a:off x="3522665" y="2787501"/>
            <a:ext cx="5313685" cy="1752690"/>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
        <p:nvSpPr>
          <p:cNvPr id="6" name="TextBox 5">
            <a:extLst>
              <a:ext uri="{FF2B5EF4-FFF2-40B4-BE49-F238E27FC236}">
                <a16:creationId xmlns:a16="http://schemas.microsoft.com/office/drawing/2014/main" id="{35318A16-524F-8417-310D-6137F3854041}"/>
              </a:ext>
            </a:extLst>
          </p:cNvPr>
          <p:cNvSpPr txBox="1"/>
          <p:nvPr/>
        </p:nvSpPr>
        <p:spPr>
          <a:xfrm>
            <a:off x="7221197" y="4704589"/>
            <a:ext cx="2033900" cy="246221"/>
          </a:xfrm>
          <a:prstGeom prst="rect">
            <a:avLst/>
          </a:prstGeom>
          <a:noFill/>
        </p:spPr>
        <p:txBody>
          <a:bodyPr wrap="square" rtlCol="0">
            <a:spAutoFit/>
          </a:bodyPr>
          <a:lstStyle/>
          <a:p>
            <a:r>
              <a:rPr lang="en-US" sz="1000" dirty="0">
                <a:solidFill>
                  <a:schemeClr val="bg1">
                    <a:lumMod val="85000"/>
                  </a:schemeClr>
                </a:solidFill>
              </a:rPr>
              <a:t>(Morrow &amp; Stone, 2021, p. 118)</a:t>
            </a:r>
          </a:p>
        </p:txBody>
      </p:sp>
    </p:spTree>
    <p:extLst>
      <p:ext uri="{BB962C8B-B14F-4D97-AF65-F5344CB8AC3E}">
        <p14:creationId xmlns:p14="http://schemas.microsoft.com/office/powerpoint/2010/main" val="43846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83E7D-0817-0E31-6809-9FE0D119A88E}"/>
              </a:ext>
            </a:extLst>
          </p:cNvPr>
          <p:cNvSpPr>
            <a:spLocks noGrp="1"/>
          </p:cNvSpPr>
          <p:nvPr>
            <p:ph type="title"/>
          </p:nvPr>
        </p:nvSpPr>
        <p:spPr/>
        <p:txBody>
          <a:bodyPr/>
          <a:lstStyle/>
          <a:p>
            <a:r>
              <a:rPr lang="en-US" dirty="0"/>
              <a:t>Genesis – chapter 1</a:t>
            </a:r>
            <a:br>
              <a:rPr lang="en-US" dirty="0"/>
            </a:br>
            <a:endParaRPr lang="en-US" dirty="0"/>
          </a:p>
        </p:txBody>
      </p:sp>
      <p:sp>
        <p:nvSpPr>
          <p:cNvPr id="3" name="Content Placeholder 2">
            <a:extLst>
              <a:ext uri="{FF2B5EF4-FFF2-40B4-BE49-F238E27FC236}">
                <a16:creationId xmlns:a16="http://schemas.microsoft.com/office/drawing/2014/main" id="{C4E9726B-7CB8-36D6-8B80-241B49ACED39}"/>
              </a:ext>
            </a:extLst>
          </p:cNvPr>
          <p:cNvSpPr>
            <a:spLocks noGrp="1"/>
          </p:cNvSpPr>
          <p:nvPr>
            <p:ph idx="1"/>
          </p:nvPr>
        </p:nvSpPr>
        <p:spPr>
          <a:xfrm>
            <a:off x="2174905" y="2644923"/>
            <a:ext cx="7785959" cy="3183310"/>
          </a:xfrm>
          <a:solidFill>
            <a:schemeClr val="accent2">
              <a:lumMod val="60000"/>
              <a:lumOff val="40000"/>
            </a:schemeClr>
          </a:solidFill>
        </p:spPr>
        <p:txBody>
          <a:bodyPr>
            <a:normAutofit/>
          </a:bodyPr>
          <a:lstStyle/>
          <a:p>
            <a:pPr marL="0" indent="0" algn="l">
              <a:buNone/>
            </a:pPr>
            <a:r>
              <a:rPr lang="en-US" b="1" dirty="0">
                <a:solidFill>
                  <a:srgbClr val="000000"/>
                </a:solidFill>
                <a:latin typeface="system-ui"/>
              </a:rPr>
              <a:t>The opening of Chapter One is as follows:</a:t>
            </a:r>
            <a:endParaRPr lang="en-US" b="1" i="0" dirty="0">
              <a:solidFill>
                <a:srgbClr val="000000"/>
              </a:solidFill>
              <a:effectLst/>
              <a:latin typeface="system-ui"/>
            </a:endParaRPr>
          </a:p>
          <a:p>
            <a:r>
              <a:rPr lang="en-US" b="1" i="0" dirty="0">
                <a:solidFill>
                  <a:srgbClr val="000000"/>
                </a:solidFill>
                <a:effectLst/>
                <a:latin typeface="system-ui"/>
              </a:rPr>
              <a:t>The Beginning</a:t>
            </a:r>
          </a:p>
          <a:p>
            <a:r>
              <a:rPr lang="en-US" b="1" i="0" dirty="0">
                <a:solidFill>
                  <a:srgbClr val="000000"/>
                </a:solidFill>
                <a:effectLst/>
                <a:latin typeface="system-ui"/>
              </a:rPr>
              <a:t> 1 </a:t>
            </a:r>
            <a:r>
              <a:rPr lang="en-US" b="0" i="0" dirty="0">
                <a:solidFill>
                  <a:srgbClr val="000000"/>
                </a:solidFill>
                <a:effectLst/>
                <a:latin typeface="system-ui"/>
              </a:rPr>
              <a:t>In the beginning God created the heavens and the earth. </a:t>
            </a:r>
            <a:r>
              <a:rPr lang="en-US" b="1" i="0" baseline="30000" dirty="0">
                <a:solidFill>
                  <a:srgbClr val="000000"/>
                </a:solidFill>
                <a:effectLst/>
                <a:latin typeface="system-ui"/>
              </a:rPr>
              <a:t>2 </a:t>
            </a:r>
            <a:r>
              <a:rPr lang="en-US" b="0" i="0" dirty="0">
                <a:solidFill>
                  <a:srgbClr val="000000"/>
                </a:solidFill>
                <a:effectLst/>
                <a:latin typeface="system-ui"/>
              </a:rPr>
              <a:t>Now the earth was      formless and empty, darkness was over the surface of the deep, and the Spirit of God was hovering over the waters.</a:t>
            </a:r>
          </a:p>
          <a:p>
            <a:r>
              <a:rPr lang="en-US" b="1" i="0" baseline="30000" dirty="0">
                <a:solidFill>
                  <a:srgbClr val="000000"/>
                </a:solidFill>
                <a:effectLst/>
                <a:latin typeface="system-ui"/>
              </a:rPr>
              <a:t>3 </a:t>
            </a:r>
            <a:r>
              <a:rPr lang="en-US" b="0" i="0" dirty="0">
                <a:solidFill>
                  <a:srgbClr val="000000"/>
                </a:solidFill>
                <a:effectLst/>
                <a:latin typeface="system-ui"/>
              </a:rPr>
              <a:t>And God said, “Let there be light,” and there was light. </a:t>
            </a:r>
            <a:r>
              <a:rPr lang="en-US" b="1" i="0" baseline="30000" dirty="0">
                <a:solidFill>
                  <a:srgbClr val="000000"/>
                </a:solidFill>
                <a:effectLst/>
                <a:latin typeface="system-ui"/>
              </a:rPr>
              <a:t>4 </a:t>
            </a:r>
            <a:r>
              <a:rPr lang="en-US" b="0" i="0" dirty="0">
                <a:solidFill>
                  <a:srgbClr val="000000"/>
                </a:solidFill>
                <a:effectLst/>
                <a:latin typeface="system-ui"/>
              </a:rPr>
              <a:t>God saw that the light was good, and he separated the light from the darkness. </a:t>
            </a:r>
            <a:r>
              <a:rPr lang="en-US" b="1" i="0" baseline="30000" dirty="0">
                <a:solidFill>
                  <a:srgbClr val="000000"/>
                </a:solidFill>
                <a:effectLst/>
                <a:latin typeface="system-ui"/>
              </a:rPr>
              <a:t>5 </a:t>
            </a:r>
            <a:r>
              <a:rPr lang="en-US" b="0" i="0" dirty="0">
                <a:solidFill>
                  <a:srgbClr val="000000"/>
                </a:solidFill>
                <a:effectLst/>
                <a:latin typeface="system-ui"/>
              </a:rPr>
              <a:t>God called the light “day,” and the darkness he called “night.” And there was evening, and there was morning—the first day. (Holy Bible, New International Version, 2011)</a:t>
            </a:r>
          </a:p>
          <a:p>
            <a:endParaRPr lang="en-US" dirty="0"/>
          </a:p>
        </p:txBody>
      </p:sp>
    </p:spTree>
    <p:extLst>
      <p:ext uri="{BB962C8B-B14F-4D97-AF65-F5344CB8AC3E}">
        <p14:creationId xmlns:p14="http://schemas.microsoft.com/office/powerpoint/2010/main" val="2853239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F499C-E40C-56D6-9402-DFFD18AD2EAC}"/>
              </a:ext>
            </a:extLst>
          </p:cNvPr>
          <p:cNvSpPr>
            <a:spLocks noGrp="1"/>
          </p:cNvSpPr>
          <p:nvPr>
            <p:ph type="title"/>
          </p:nvPr>
        </p:nvSpPr>
        <p:spPr/>
        <p:txBody>
          <a:bodyPr>
            <a:normAutofit fontScale="90000"/>
          </a:bodyPr>
          <a:lstStyle/>
          <a:p>
            <a:r>
              <a:rPr lang="en-US" dirty="0"/>
              <a:t>Genesis – chapter 1</a:t>
            </a:r>
            <a:br>
              <a:rPr lang="en-US" dirty="0"/>
            </a:br>
            <a:r>
              <a:rPr lang="en-US" dirty="0"/>
              <a:t>cont.</a:t>
            </a:r>
            <a:br>
              <a:rPr lang="en-US" dirty="0"/>
            </a:br>
            <a:endParaRPr lang="en-US" dirty="0"/>
          </a:p>
        </p:txBody>
      </p:sp>
      <p:sp>
        <p:nvSpPr>
          <p:cNvPr id="3" name="Content Placeholder 2">
            <a:extLst>
              <a:ext uri="{FF2B5EF4-FFF2-40B4-BE49-F238E27FC236}">
                <a16:creationId xmlns:a16="http://schemas.microsoft.com/office/drawing/2014/main" id="{BF9A89C8-5B34-70CD-6707-A743E6D6152A}"/>
              </a:ext>
            </a:extLst>
          </p:cNvPr>
          <p:cNvSpPr>
            <a:spLocks noGrp="1"/>
          </p:cNvSpPr>
          <p:nvPr>
            <p:ph idx="1"/>
          </p:nvPr>
        </p:nvSpPr>
        <p:spPr>
          <a:xfrm>
            <a:off x="2231136" y="2638044"/>
            <a:ext cx="7729728" cy="2792808"/>
          </a:xfrm>
          <a:solidFill>
            <a:schemeClr val="accent2">
              <a:lumMod val="60000"/>
              <a:lumOff val="40000"/>
            </a:schemeClr>
          </a:solidFill>
        </p:spPr>
        <p:txBody>
          <a:bodyPr>
            <a:normAutofit/>
          </a:bodyPr>
          <a:lstStyle/>
          <a:p>
            <a:pPr marL="0" indent="0">
              <a:buNone/>
            </a:pPr>
            <a:r>
              <a:rPr lang="en-US" dirty="0"/>
              <a:t>Chapter One – Order of Creation</a:t>
            </a:r>
          </a:p>
          <a:p>
            <a:pPr marL="342900" indent="-342900">
              <a:buClrTx/>
              <a:buFont typeface="+mj-lt"/>
              <a:buAutoNum type="arabicParenR"/>
            </a:pPr>
            <a:r>
              <a:rPr lang="en-US" sz="1600" dirty="0"/>
              <a:t>The heavens and the earth</a:t>
            </a:r>
          </a:p>
          <a:p>
            <a:pPr marL="342900" indent="-342900">
              <a:buClrTx/>
              <a:buFont typeface="+mj-lt"/>
              <a:buAutoNum type="arabicParenR"/>
            </a:pPr>
            <a:r>
              <a:rPr lang="en-US" sz="1600" dirty="0"/>
              <a:t>The separation of light from darkness</a:t>
            </a:r>
          </a:p>
          <a:p>
            <a:pPr marL="342900" indent="-342900">
              <a:buClrTx/>
              <a:buFont typeface="+mj-lt"/>
              <a:buAutoNum type="arabicParenR"/>
            </a:pPr>
            <a:r>
              <a:rPr lang="en-US" sz="1600" dirty="0"/>
              <a:t>Dry land and seas</a:t>
            </a:r>
          </a:p>
          <a:p>
            <a:pPr marL="342900" indent="-342900">
              <a:buClrTx/>
              <a:buFont typeface="+mj-lt"/>
              <a:buAutoNum type="arabicParenR"/>
            </a:pPr>
            <a:r>
              <a:rPr lang="en-US" sz="1600" dirty="0"/>
              <a:t>Vegetation (plants and trees)—bearing seeds according to its kind</a:t>
            </a:r>
          </a:p>
          <a:p>
            <a:pPr marL="0" indent="0">
              <a:buNone/>
            </a:pPr>
            <a:r>
              <a:rPr lang="en-US" sz="1600" b="0" i="0" dirty="0">
                <a:solidFill>
                  <a:srgbClr val="000000"/>
                </a:solidFill>
                <a:effectLst/>
                <a:latin typeface="system-ui"/>
              </a:rPr>
              <a:t>(Holy Bible, New International Version, 2011)</a:t>
            </a:r>
          </a:p>
          <a:p>
            <a:pPr marL="0" indent="0">
              <a:buNone/>
            </a:pPr>
            <a:endParaRPr lang="en-US" sz="1600" dirty="0"/>
          </a:p>
          <a:p>
            <a:pPr marL="0" indent="0">
              <a:buNone/>
            </a:pPr>
            <a:endParaRPr lang="en-US" sz="1600" dirty="0"/>
          </a:p>
          <a:p>
            <a:pPr marL="342900" indent="-342900">
              <a:buFont typeface="+mj-lt"/>
              <a:buAutoNum type="arabicParenR"/>
            </a:pPr>
            <a:endParaRPr lang="en-US" sz="1600" dirty="0"/>
          </a:p>
          <a:p>
            <a:pPr marL="342900" indent="-342900">
              <a:buFont typeface="+mj-lt"/>
              <a:buAutoNum type="arabicParenR"/>
            </a:pPr>
            <a:endParaRPr lang="en-US" dirty="0"/>
          </a:p>
          <a:p>
            <a:pPr marL="342900" indent="-342900">
              <a:buFont typeface="+mj-lt"/>
              <a:buAutoNum type="arabicParenR"/>
            </a:pPr>
            <a:endParaRPr lang="en-US" dirty="0"/>
          </a:p>
          <a:p>
            <a:endParaRPr lang="en-US" dirty="0"/>
          </a:p>
          <a:p>
            <a:endParaRPr lang="en-US" dirty="0"/>
          </a:p>
        </p:txBody>
      </p:sp>
    </p:spTree>
    <p:extLst>
      <p:ext uri="{BB962C8B-B14F-4D97-AF65-F5344CB8AC3E}">
        <p14:creationId xmlns:p14="http://schemas.microsoft.com/office/powerpoint/2010/main" val="4059623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F499C-E40C-56D6-9402-DFFD18AD2EAC}"/>
              </a:ext>
            </a:extLst>
          </p:cNvPr>
          <p:cNvSpPr>
            <a:spLocks noGrp="1"/>
          </p:cNvSpPr>
          <p:nvPr>
            <p:ph type="title"/>
          </p:nvPr>
        </p:nvSpPr>
        <p:spPr/>
        <p:txBody>
          <a:bodyPr>
            <a:normAutofit fontScale="90000"/>
          </a:bodyPr>
          <a:lstStyle/>
          <a:p>
            <a:r>
              <a:rPr lang="en-US" dirty="0"/>
              <a:t>Genesis – chapter 1</a:t>
            </a:r>
            <a:br>
              <a:rPr lang="en-US" dirty="0"/>
            </a:br>
            <a:r>
              <a:rPr lang="en-US" dirty="0"/>
              <a:t>cont.</a:t>
            </a:r>
            <a:br>
              <a:rPr lang="en-US" dirty="0"/>
            </a:br>
            <a:endParaRPr lang="en-US" dirty="0"/>
          </a:p>
        </p:txBody>
      </p:sp>
      <p:sp>
        <p:nvSpPr>
          <p:cNvPr id="3" name="Content Placeholder 2">
            <a:extLst>
              <a:ext uri="{FF2B5EF4-FFF2-40B4-BE49-F238E27FC236}">
                <a16:creationId xmlns:a16="http://schemas.microsoft.com/office/drawing/2014/main" id="{BF9A89C8-5B34-70CD-6707-A743E6D6152A}"/>
              </a:ext>
            </a:extLst>
          </p:cNvPr>
          <p:cNvSpPr>
            <a:spLocks noGrp="1"/>
          </p:cNvSpPr>
          <p:nvPr>
            <p:ph idx="1"/>
          </p:nvPr>
        </p:nvSpPr>
        <p:spPr>
          <a:xfrm>
            <a:off x="2231136" y="2638043"/>
            <a:ext cx="7729728" cy="3074821"/>
          </a:xfrm>
          <a:solidFill>
            <a:schemeClr val="accent2">
              <a:lumMod val="60000"/>
              <a:lumOff val="40000"/>
            </a:schemeClr>
          </a:solidFill>
        </p:spPr>
        <p:txBody>
          <a:bodyPr>
            <a:normAutofit/>
          </a:bodyPr>
          <a:lstStyle/>
          <a:p>
            <a:pPr marL="0" indent="0">
              <a:buNone/>
            </a:pPr>
            <a:r>
              <a:rPr lang="en-US" dirty="0"/>
              <a:t>Chapter One – Order of Creation</a:t>
            </a:r>
          </a:p>
          <a:p>
            <a:pPr marL="342900" indent="-342900">
              <a:buClrTx/>
              <a:buFont typeface="+mj-lt"/>
              <a:buAutoNum type="arabicParenR"/>
            </a:pPr>
            <a:r>
              <a:rPr lang="en-US" sz="1600" dirty="0"/>
              <a:t>Lights in the sky to separate day and night, mark sacred times, days, and years</a:t>
            </a:r>
          </a:p>
          <a:p>
            <a:pPr marL="342900" indent="-342900">
              <a:buClrTx/>
              <a:buFont typeface="+mj-lt"/>
              <a:buAutoNum type="arabicParenR"/>
            </a:pPr>
            <a:r>
              <a:rPr lang="en-US" sz="1600" dirty="0"/>
              <a:t>The creation of sea creatures, birds, and land animals</a:t>
            </a:r>
          </a:p>
          <a:p>
            <a:pPr marL="342900" indent="-342900">
              <a:buClrTx/>
              <a:buFont typeface="+mj-lt"/>
              <a:buAutoNum type="arabicParenR"/>
            </a:pPr>
            <a:r>
              <a:rPr lang="en-US" sz="1600" dirty="0"/>
              <a:t>Mankind in His own image and likeness to rule the creatures of the earth:</a:t>
            </a:r>
          </a:p>
          <a:p>
            <a:pPr marL="0" indent="0">
              <a:buClrTx/>
              <a:buNone/>
            </a:pPr>
            <a:r>
              <a:rPr lang="en-US" sz="1600" i="0" baseline="30000" dirty="0">
                <a:solidFill>
                  <a:srgbClr val="000000"/>
                </a:solidFill>
                <a:effectLst/>
                <a:latin typeface="system-ui"/>
              </a:rPr>
              <a:t>	27  </a:t>
            </a:r>
            <a:r>
              <a:rPr lang="en-US" sz="1600" i="0" dirty="0">
                <a:solidFill>
                  <a:srgbClr val="000000"/>
                </a:solidFill>
                <a:effectLst/>
                <a:latin typeface="system-ui"/>
              </a:rPr>
              <a:t>So God created mankind in his own image,</a:t>
            </a:r>
            <a:br>
              <a:rPr lang="en-US" sz="1600" dirty="0"/>
            </a:br>
            <a:r>
              <a:rPr lang="en-US" sz="1600" i="0" dirty="0">
                <a:solidFill>
                  <a:srgbClr val="000000"/>
                </a:solidFill>
                <a:effectLst/>
                <a:latin typeface="Courier New" panose="02070309020205020404" pitchFamily="49" charset="0"/>
              </a:rPr>
              <a:t>  	  </a:t>
            </a:r>
            <a:r>
              <a:rPr lang="en-US" sz="1600" i="0" dirty="0">
                <a:solidFill>
                  <a:srgbClr val="000000"/>
                </a:solidFill>
                <a:effectLst/>
                <a:latin typeface="system-ui"/>
              </a:rPr>
              <a:t>in the image of God he created them;</a:t>
            </a:r>
            <a:br>
              <a:rPr lang="en-US" sz="1600" dirty="0"/>
            </a:br>
            <a:r>
              <a:rPr lang="en-US" sz="1600" i="0" dirty="0">
                <a:solidFill>
                  <a:srgbClr val="000000"/>
                </a:solidFill>
                <a:effectLst/>
                <a:latin typeface="Courier New" panose="02070309020205020404" pitchFamily="49" charset="0"/>
              </a:rPr>
              <a:t>    	  </a:t>
            </a:r>
            <a:r>
              <a:rPr lang="en-US" sz="1600" i="0" dirty="0">
                <a:solidFill>
                  <a:srgbClr val="000000"/>
                </a:solidFill>
                <a:effectLst/>
                <a:latin typeface="system-ui"/>
              </a:rPr>
              <a:t>male and female he created them. </a:t>
            </a:r>
          </a:p>
          <a:p>
            <a:pPr marL="0" indent="0">
              <a:buClrTx/>
              <a:buNone/>
            </a:pPr>
            <a:r>
              <a:rPr lang="en-US" sz="1600" dirty="0">
                <a:solidFill>
                  <a:srgbClr val="000000"/>
                </a:solidFill>
                <a:latin typeface="system-ui"/>
              </a:rPr>
              <a:t> (Holy Bible, New International Version, 2011)</a:t>
            </a:r>
            <a:endParaRPr lang="en-US" sz="1600" dirty="0"/>
          </a:p>
          <a:p>
            <a:pPr marL="0" indent="0">
              <a:buNone/>
            </a:pPr>
            <a:endParaRPr lang="en-US" sz="1600" dirty="0"/>
          </a:p>
          <a:p>
            <a:pPr marL="342900" indent="-342900">
              <a:buFont typeface="+mj-lt"/>
              <a:buAutoNum type="arabicParenR"/>
            </a:pPr>
            <a:endParaRPr lang="en-US" sz="1600" dirty="0"/>
          </a:p>
          <a:p>
            <a:pPr marL="342900" indent="-342900">
              <a:buFont typeface="+mj-lt"/>
              <a:buAutoNum type="arabicParenR"/>
            </a:pPr>
            <a:endParaRPr lang="en-US" dirty="0"/>
          </a:p>
          <a:p>
            <a:pPr marL="342900" indent="-342900">
              <a:buFont typeface="+mj-lt"/>
              <a:buAutoNum type="arabicParenR"/>
            </a:pPr>
            <a:endParaRPr lang="en-US" dirty="0"/>
          </a:p>
          <a:p>
            <a:endParaRPr lang="en-US" dirty="0"/>
          </a:p>
          <a:p>
            <a:endParaRPr lang="en-US" dirty="0"/>
          </a:p>
        </p:txBody>
      </p:sp>
    </p:spTree>
    <p:extLst>
      <p:ext uri="{BB962C8B-B14F-4D97-AF65-F5344CB8AC3E}">
        <p14:creationId xmlns:p14="http://schemas.microsoft.com/office/powerpoint/2010/main" val="2042115688"/>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themeOverride>
</file>

<file path=docProps/app.xml><?xml version="1.0" encoding="utf-8"?>
<Properties xmlns="http://schemas.openxmlformats.org/officeDocument/2006/extended-properties" xmlns:vt="http://schemas.openxmlformats.org/officeDocument/2006/docPropsVTypes">
  <Template/>
  <TotalTime>678</TotalTime>
  <Words>1589</Words>
  <Application>Microsoft Office PowerPoint</Application>
  <PresentationFormat>Widescreen</PresentationFormat>
  <Paragraphs>129</Paragraphs>
  <Slides>19</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avenir-lt-w01_35-light1475496</vt:lpstr>
      <vt:lpstr>Calibri</vt:lpstr>
      <vt:lpstr>Courier New</vt:lpstr>
      <vt:lpstr>Gill Sans MT</vt:lpstr>
      <vt:lpstr>Gill Sans Nova Light</vt:lpstr>
      <vt:lpstr>system-ui</vt:lpstr>
      <vt:lpstr>Times New Roman</vt:lpstr>
      <vt:lpstr>Parcel</vt:lpstr>
      <vt:lpstr>In the beginning: The case for belief in a creator</vt:lpstr>
      <vt:lpstr>Agenda</vt:lpstr>
      <vt:lpstr>introductions</vt:lpstr>
      <vt:lpstr>Group introductions </vt:lpstr>
      <vt:lpstr>Primary goals</vt:lpstr>
      <vt:lpstr>Opening prayer </vt:lpstr>
      <vt:lpstr>Genesis – chapter 1 </vt:lpstr>
      <vt:lpstr>Genesis – chapter 1 cont. </vt:lpstr>
      <vt:lpstr>Genesis – chapter 1 cont. </vt:lpstr>
      <vt:lpstr>man is Created in god’s image and why it matters </vt:lpstr>
      <vt:lpstr>man is Created in god’s image and why it matters, CONT.</vt:lpstr>
      <vt:lpstr>man is Created in god’s image and why it matters, CONT.</vt:lpstr>
      <vt:lpstr>Mere Christianity:                              the law of human nature </vt:lpstr>
      <vt:lpstr>Evidence of Divine design</vt:lpstr>
      <vt:lpstr>Evidence of Divine design cont.</vt:lpstr>
      <vt:lpstr>conclusion </vt:lpstr>
      <vt:lpstr>Closing prayer</vt:lpstr>
      <vt:lpstr>Thank you</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beginning: The case for belief in a creator</dc:title>
  <dc:creator>Mae Smith</dc:creator>
  <cp:lastModifiedBy>Mae Smith</cp:lastModifiedBy>
  <cp:revision>2</cp:revision>
  <dcterms:created xsi:type="dcterms:W3CDTF">2022-11-20T23:00:01Z</dcterms:created>
  <dcterms:modified xsi:type="dcterms:W3CDTF">2023-11-29T19:18:53Z</dcterms:modified>
</cp:coreProperties>
</file>