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305" r:id="rId5"/>
    <p:sldId id="296" r:id="rId6"/>
    <p:sldId id="306" r:id="rId7"/>
    <p:sldId id="317" r:id="rId8"/>
    <p:sldId id="259" r:id="rId9"/>
    <p:sldId id="319" r:id="rId10"/>
    <p:sldId id="314" r:id="rId11"/>
    <p:sldId id="318" r:id="rId12"/>
    <p:sldId id="320" r:id="rId13"/>
    <p:sldId id="321" r:id="rId14"/>
    <p:sldId id="294" r:id="rId15"/>
    <p:sldId id="325" r:id="rId16"/>
    <p:sldId id="324" r:id="rId17"/>
    <p:sldId id="326" r:id="rId18"/>
    <p:sldId id="327" r:id="rId19"/>
    <p:sldId id="328" r:id="rId20"/>
    <p:sldId id="329" r:id="rId21"/>
    <p:sldId id="330" r:id="rId22"/>
    <p:sldId id="331" r:id="rId23"/>
    <p:sldId id="332" r:id="rId24"/>
    <p:sldId id="310" r:id="rId25"/>
    <p:sldId id="316" r:id="rId26"/>
    <p:sldId id="333" r:id="rId27"/>
    <p:sldId id="33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6914" autoAdjust="0"/>
  </p:normalViewPr>
  <p:slideViewPr>
    <p:cSldViewPr snapToGrid="0">
      <p:cViewPr varScale="1">
        <p:scale>
          <a:sx n="156" d="100"/>
          <a:sy n="156" d="100"/>
        </p:scale>
        <p:origin x="416"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22" d="100"/>
          <a:sy n="122" d="100"/>
        </p:scale>
        <p:origin x="500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e Smith" userId="1114ba2411e15cde" providerId="LiveId" clId="{D40D06D6-F043-4512-9F6B-CC58AF68692A}"/>
    <pc:docChg chg="modSld">
      <pc:chgData name="Mae Smith" userId="1114ba2411e15cde" providerId="LiveId" clId="{D40D06D6-F043-4512-9F6B-CC58AF68692A}" dt="2023-11-29T18:55:24.896" v="10" actId="255"/>
      <pc:docMkLst>
        <pc:docMk/>
      </pc:docMkLst>
      <pc:sldChg chg="modSp mod">
        <pc:chgData name="Mae Smith" userId="1114ba2411e15cde" providerId="LiveId" clId="{D40D06D6-F043-4512-9F6B-CC58AF68692A}" dt="2023-11-29T18:46:02.599" v="5" actId="20577"/>
        <pc:sldMkLst>
          <pc:docMk/>
          <pc:sldMk cId="317718070" sldId="305"/>
        </pc:sldMkLst>
        <pc:spChg chg="mod">
          <ac:chgData name="Mae Smith" userId="1114ba2411e15cde" providerId="LiveId" clId="{D40D06D6-F043-4512-9F6B-CC58AF68692A}" dt="2023-11-29T18:46:02.599" v="5" actId="20577"/>
          <ac:spMkLst>
            <pc:docMk/>
            <pc:sldMk cId="317718070" sldId="305"/>
            <ac:spMk id="5" creationId="{49AC0EC7-3108-A6F6-0515-0B94CEABFB2B}"/>
          </ac:spMkLst>
        </pc:spChg>
      </pc:sldChg>
      <pc:sldChg chg="modSp mod">
        <pc:chgData name="Mae Smith" userId="1114ba2411e15cde" providerId="LiveId" clId="{D40D06D6-F043-4512-9F6B-CC58AF68692A}" dt="2023-11-29T18:45:17.560" v="2" actId="20577"/>
        <pc:sldMkLst>
          <pc:docMk/>
          <pc:sldMk cId="1732999477" sldId="306"/>
        </pc:sldMkLst>
        <pc:spChg chg="mod">
          <ac:chgData name="Mae Smith" userId="1114ba2411e15cde" providerId="LiveId" clId="{D40D06D6-F043-4512-9F6B-CC58AF68692A}" dt="2023-11-29T18:45:17.560" v="2" actId="20577"/>
          <ac:spMkLst>
            <pc:docMk/>
            <pc:sldMk cId="1732999477" sldId="306"/>
            <ac:spMk id="3" creationId="{1A585715-2793-160B-269E-D9516C84D73A}"/>
          </ac:spMkLst>
        </pc:spChg>
      </pc:sldChg>
      <pc:sldChg chg="modSp mod">
        <pc:chgData name="Mae Smith" userId="1114ba2411e15cde" providerId="LiveId" clId="{D40D06D6-F043-4512-9F6B-CC58AF68692A}" dt="2023-11-29T18:55:24.896" v="10" actId="255"/>
        <pc:sldMkLst>
          <pc:docMk/>
          <pc:sldMk cId="2790251853" sldId="316"/>
        </pc:sldMkLst>
        <pc:spChg chg="mod">
          <ac:chgData name="Mae Smith" userId="1114ba2411e15cde" providerId="LiveId" clId="{D40D06D6-F043-4512-9F6B-CC58AF68692A}" dt="2023-11-29T18:55:24.896" v="10" actId="255"/>
          <ac:spMkLst>
            <pc:docMk/>
            <pc:sldMk cId="2790251853" sldId="316"/>
            <ac:spMk id="5" creationId="{AAF5CF3F-E5EF-5769-3F83-24ADB4412BB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11/29/2023</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11/29/2023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CIDFont+F1"/>
              </a:rPr>
              <a:t>APA Style format, Seventh Edition</a:t>
            </a:r>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a:t>
            </a:fld>
            <a:endParaRPr lang="en-US" dirty="0"/>
          </a:p>
        </p:txBody>
      </p:sp>
    </p:spTree>
    <p:extLst>
      <p:ext uri="{BB962C8B-B14F-4D97-AF65-F5344CB8AC3E}">
        <p14:creationId xmlns:p14="http://schemas.microsoft.com/office/powerpoint/2010/main" val="36913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Versus used: (https://biblereasons.com/defending-the-faith/) for Peter 3:15 onward; </a:t>
            </a:r>
          </a:p>
          <a:p>
            <a:r>
              <a:rPr lang="en-US" dirty="0"/>
              <a:t>The Ascension of Christ Greeting Card by Gustave Dore (https://images.search.yahoo.com/search/images;_ylt=Awr9_obROGhjsbwcZ5NXNyoA;_ylu=Y29sbwNncTEEcG9zAzEEdnRpZAMEc2VjA3BpdnM-?p=gustave+dore+jesus+great+commission&amp;fr2=piv-web&amp;type=sbc_dsl/E211US105G0&amp;fr=mcafee#id=14&amp;iurl=https%3A%2F%2Frender.fineartamerica.com%2Fimages%2Frendered%2Fdefault%2Fgreeting-card%2Fimages%2Fartworkimages%2Fmedium%2F3%2Fthe-ascension-of-christ-gustave-dore.jpg%3F%26targetx%3D0%26targety%3D-45%26imagewidth%3D500%26imageheight%3D791%26modelwidth%3D500%26modelheight%3D700%26backgroundcolor%3D4E3116%26orientation%3D1&amp;action=click)</a:t>
            </a:r>
          </a:p>
          <a:p>
            <a:endParaRPr lang="en-US" dirty="0"/>
          </a:p>
          <a:p>
            <a:r>
              <a:rPr lang="en-US" dirty="0"/>
              <a:t>https://biblereasons.com/defending-the-faith/</a:t>
            </a:r>
          </a:p>
        </p:txBody>
      </p:sp>
      <p:sp>
        <p:nvSpPr>
          <p:cNvPr id="4" name="Slide Number Placeholder 3"/>
          <p:cNvSpPr>
            <a:spLocks noGrp="1"/>
          </p:cNvSpPr>
          <p:nvPr>
            <p:ph type="sldNum" sz="quarter" idx="5"/>
          </p:nvPr>
        </p:nvSpPr>
        <p:spPr/>
        <p:txBody>
          <a:bodyPr/>
          <a:lstStyle/>
          <a:p>
            <a:fld id="{0775476F-A808-1F46-A368-07984F6DA22E}" type="slidenum">
              <a:rPr lang="en-US" smtClean="0"/>
              <a:t>10</a:t>
            </a:fld>
            <a:endParaRPr lang="en-US" dirty="0"/>
          </a:p>
        </p:txBody>
      </p:sp>
    </p:spTree>
    <p:extLst>
      <p:ext uri="{BB962C8B-B14F-4D97-AF65-F5344CB8AC3E}">
        <p14:creationId xmlns:p14="http://schemas.microsoft.com/office/powerpoint/2010/main" val="457182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11</a:t>
            </a:fld>
            <a:endParaRPr lang="en-US" dirty="0"/>
          </a:p>
        </p:txBody>
      </p:sp>
    </p:spTree>
    <p:extLst>
      <p:ext uri="{BB962C8B-B14F-4D97-AF65-F5344CB8AC3E}">
        <p14:creationId xmlns:p14="http://schemas.microsoft.com/office/powerpoint/2010/main" val="61191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12</a:t>
            </a:fld>
            <a:endParaRPr lang="en-US" dirty="0"/>
          </a:p>
        </p:txBody>
      </p:sp>
    </p:spTree>
    <p:extLst>
      <p:ext uri="{BB962C8B-B14F-4D97-AF65-F5344CB8AC3E}">
        <p14:creationId xmlns:p14="http://schemas.microsoft.com/office/powerpoint/2010/main" val="289354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13</a:t>
            </a:fld>
            <a:endParaRPr lang="en-US" dirty="0"/>
          </a:p>
        </p:txBody>
      </p:sp>
    </p:spTree>
    <p:extLst>
      <p:ext uri="{BB962C8B-B14F-4D97-AF65-F5344CB8AC3E}">
        <p14:creationId xmlns:p14="http://schemas.microsoft.com/office/powerpoint/2010/main" val="1153048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775476F-A808-1F46-A368-07984F6DA22E}" type="slidenum">
              <a:rPr lang="en-US" smtClean="0"/>
              <a:t>14</a:t>
            </a:fld>
            <a:endParaRPr lang="en-US" dirty="0"/>
          </a:p>
        </p:txBody>
      </p:sp>
    </p:spTree>
    <p:extLst>
      <p:ext uri="{BB962C8B-B14F-4D97-AF65-F5344CB8AC3E}">
        <p14:creationId xmlns:p14="http://schemas.microsoft.com/office/powerpoint/2010/main" val="4234384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https://coldcasechristianity.com/writings/when-it-comes-to-ancient-texts-the-more-copies-we-have-the-more-confidence-we-have/J. Warner Wallace (July 1, 2016)</a:t>
            </a:r>
          </a:p>
          <a:p>
            <a:endParaRPr lang="en-US" dirty="0"/>
          </a:p>
          <a:p>
            <a:endParaRPr lang="en-US" dirty="0"/>
          </a:p>
          <a:p>
            <a:r>
              <a:rPr lang="en-US" dirty="0"/>
              <a:t>Geisler &amp; Turek (2004) – I Don’t Have Enough Faith to Be an Atheist (book)</a:t>
            </a:r>
          </a:p>
          <a:p>
            <a:endParaRPr lang="en-US" dirty="0"/>
          </a:p>
          <a:p>
            <a:r>
              <a:rPr lang="en-US" dirty="0"/>
              <a:t>Greg Koukl (2002) ABC –Has God Spoken (Koukl, p.  )</a:t>
            </a:r>
          </a:p>
        </p:txBody>
      </p:sp>
      <p:sp>
        <p:nvSpPr>
          <p:cNvPr id="4" name="Slide Number Placeholder 3"/>
          <p:cNvSpPr>
            <a:spLocks noGrp="1"/>
          </p:cNvSpPr>
          <p:nvPr>
            <p:ph type="sldNum" sz="quarter" idx="5"/>
          </p:nvPr>
        </p:nvSpPr>
        <p:spPr/>
        <p:txBody>
          <a:bodyPr/>
          <a:lstStyle/>
          <a:p>
            <a:fld id="{0775476F-A808-1F46-A368-07984F6DA22E}" type="slidenum">
              <a:rPr lang="en-US" smtClean="0"/>
              <a:t>15</a:t>
            </a:fld>
            <a:endParaRPr lang="en-US" dirty="0"/>
          </a:p>
        </p:txBody>
      </p:sp>
    </p:spTree>
    <p:extLst>
      <p:ext uri="{BB962C8B-B14F-4D97-AF65-F5344CB8AC3E}">
        <p14:creationId xmlns:p14="http://schemas.microsoft.com/office/powerpoint/2010/main" val="349898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16</a:t>
            </a:fld>
            <a:endParaRPr lang="en-US" dirty="0"/>
          </a:p>
        </p:txBody>
      </p:sp>
    </p:spTree>
    <p:extLst>
      <p:ext uri="{BB962C8B-B14F-4D97-AF65-F5344CB8AC3E}">
        <p14:creationId xmlns:p14="http://schemas.microsoft.com/office/powerpoint/2010/main" val="3454596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Greg Koukl (2002) ABC –Has God Spoken (Koukl, p. 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Geisler &amp; Turek (2004) – I Don’t Have Enough Faith to Be an Atheist (book)</a:t>
            </a:r>
          </a:p>
          <a:p>
            <a:endParaRPr lang="en-US" dirty="0"/>
          </a:p>
          <a:p>
            <a:r>
              <a:rPr lang="en-US" dirty="0"/>
              <a:t>Lisette Bassett-Brody, Etched in Stone, 2017</a:t>
            </a:r>
          </a:p>
          <a:p>
            <a:endParaRPr lang="en-US" dirty="0"/>
          </a:p>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17</a:t>
            </a:fld>
            <a:endParaRPr lang="en-US" dirty="0"/>
          </a:p>
        </p:txBody>
      </p:sp>
    </p:spTree>
    <p:extLst>
      <p:ext uri="{BB962C8B-B14F-4D97-AF65-F5344CB8AC3E}">
        <p14:creationId xmlns:p14="http://schemas.microsoft.com/office/powerpoint/2010/main" val="3657190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Geisler &amp; Turek (2004) – I Don’t Have Enough Faith to Be an Atheist (book), </a:t>
            </a:r>
            <a:r>
              <a:rPr lang="en-US" dirty="0" err="1"/>
              <a:t>pg</a:t>
            </a:r>
            <a:r>
              <a:rPr lang="en-US" dirty="0"/>
              <a:t> 270</a:t>
            </a:r>
          </a:p>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18</a:t>
            </a:fld>
            <a:endParaRPr lang="en-US" dirty="0"/>
          </a:p>
        </p:txBody>
      </p:sp>
    </p:spTree>
    <p:extLst>
      <p:ext uri="{BB962C8B-B14F-4D97-AF65-F5344CB8AC3E}">
        <p14:creationId xmlns:p14="http://schemas.microsoft.com/office/powerpoint/2010/main" val="2760430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Lisette Bassett-Brody, Etched in Stone, 2017</a:t>
            </a:r>
          </a:p>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19</a:t>
            </a:fld>
            <a:endParaRPr lang="en-US" dirty="0"/>
          </a:p>
        </p:txBody>
      </p:sp>
    </p:spTree>
    <p:extLst>
      <p:ext uri="{BB962C8B-B14F-4D97-AF65-F5344CB8AC3E}">
        <p14:creationId xmlns:p14="http://schemas.microsoft.com/office/powerpoint/2010/main" val="97214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Greg Koukl (2002) ABC –Has God Spoken (Koukl, p. 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Geisler &amp; Turek (2004) – I Don’t Have Enough Faith to Be an Atheist (book)</a:t>
            </a:r>
          </a:p>
          <a:p>
            <a:endParaRPr lang="en-US" dirty="0"/>
          </a:p>
          <a:p>
            <a:r>
              <a:rPr lang="en-US" dirty="0"/>
              <a:t>Lisette Bassett-Brody, Etched in Stone, 2017</a:t>
            </a:r>
          </a:p>
          <a:p>
            <a:endParaRPr lang="en-US" dirty="0"/>
          </a:p>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20</a:t>
            </a:fld>
            <a:endParaRPr lang="en-US" dirty="0"/>
          </a:p>
        </p:txBody>
      </p:sp>
    </p:spTree>
    <p:extLst>
      <p:ext uri="{BB962C8B-B14F-4D97-AF65-F5344CB8AC3E}">
        <p14:creationId xmlns:p14="http://schemas.microsoft.com/office/powerpoint/2010/main" val="2948854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Daily Prayer for Baptists Patrick Marrow and David Stone (2021) 1</a:t>
            </a:r>
            <a:r>
              <a:rPr lang="en-US" baseline="30000" dirty="0"/>
              <a:t>st</a:t>
            </a:r>
            <a:r>
              <a:rPr lang="en-US" dirty="0"/>
              <a:t> Ed, p. 112</a:t>
            </a:r>
          </a:p>
        </p:txBody>
      </p:sp>
      <p:sp>
        <p:nvSpPr>
          <p:cNvPr id="4" name="Slide Number Placeholder 3"/>
          <p:cNvSpPr>
            <a:spLocks noGrp="1"/>
          </p:cNvSpPr>
          <p:nvPr>
            <p:ph type="sldNum" sz="quarter" idx="5"/>
          </p:nvPr>
        </p:nvSpPr>
        <p:spPr/>
        <p:txBody>
          <a:bodyPr/>
          <a:lstStyle/>
          <a:p>
            <a:fld id="{0775476F-A808-1F46-A368-07984F6DA22E}" type="slidenum">
              <a:rPr lang="en-US" smtClean="0"/>
              <a:t>21</a:t>
            </a:fld>
            <a:endParaRPr lang="en-US" dirty="0"/>
          </a:p>
        </p:txBody>
      </p:sp>
    </p:spTree>
    <p:extLst>
      <p:ext uri="{BB962C8B-B14F-4D97-AF65-F5344CB8AC3E}">
        <p14:creationId xmlns:p14="http://schemas.microsoft.com/office/powerpoint/2010/main" val="138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CIDFont+F1"/>
              </a:rPr>
              <a:t>APA Style format, Seventh Edition</a:t>
            </a:r>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23</a:t>
            </a:fld>
            <a:endParaRPr lang="en-US" dirty="0"/>
          </a:p>
        </p:txBody>
      </p:sp>
    </p:spTree>
    <p:extLst>
      <p:ext uri="{BB962C8B-B14F-4D97-AF65-F5344CB8AC3E}">
        <p14:creationId xmlns:p14="http://schemas.microsoft.com/office/powerpoint/2010/main" val="3720696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3</a:t>
            </a:fld>
            <a:endParaRPr lang="en-US" dirty="0"/>
          </a:p>
        </p:txBody>
      </p:sp>
    </p:spTree>
    <p:extLst>
      <p:ext uri="{BB962C8B-B14F-4D97-AF65-F5344CB8AC3E}">
        <p14:creationId xmlns:p14="http://schemas.microsoft.com/office/powerpoint/2010/main" val="2128597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4</a:t>
            </a:fld>
            <a:endParaRPr lang="en-US" dirty="0"/>
          </a:p>
        </p:txBody>
      </p:sp>
    </p:spTree>
    <p:extLst>
      <p:ext uri="{BB962C8B-B14F-4D97-AF65-F5344CB8AC3E}">
        <p14:creationId xmlns:p14="http://schemas.microsoft.com/office/powerpoint/2010/main" val="404091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What are your goals in joining this group and attending this session? </a:t>
            </a:r>
          </a:p>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5</a:t>
            </a:fld>
            <a:endParaRPr lang="en-US" dirty="0"/>
          </a:p>
        </p:txBody>
      </p:sp>
    </p:spTree>
    <p:extLst>
      <p:ext uri="{BB962C8B-B14F-4D97-AF65-F5344CB8AC3E}">
        <p14:creationId xmlns:p14="http://schemas.microsoft.com/office/powerpoint/2010/main" val="1242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6</a:t>
            </a:fld>
            <a:endParaRPr lang="en-US" dirty="0"/>
          </a:p>
        </p:txBody>
      </p:sp>
    </p:spTree>
    <p:extLst>
      <p:ext uri="{BB962C8B-B14F-4D97-AF65-F5344CB8AC3E}">
        <p14:creationId xmlns:p14="http://schemas.microsoft.com/office/powerpoint/2010/main" val="4199001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https://www.britannica.com/topic/apologetics (11/06/22).</a:t>
            </a:r>
          </a:p>
        </p:txBody>
      </p:sp>
      <p:sp>
        <p:nvSpPr>
          <p:cNvPr id="4" name="Slide Number Placeholder 3"/>
          <p:cNvSpPr>
            <a:spLocks noGrp="1"/>
          </p:cNvSpPr>
          <p:nvPr>
            <p:ph type="sldNum" sz="quarter" idx="5"/>
          </p:nvPr>
        </p:nvSpPr>
        <p:spPr/>
        <p:txBody>
          <a:bodyPr/>
          <a:lstStyle/>
          <a:p>
            <a:fld id="{0775476F-A808-1F46-A368-07984F6DA22E}" type="slidenum">
              <a:rPr lang="en-US" smtClean="0"/>
              <a:t>7</a:t>
            </a:fld>
            <a:endParaRPr lang="en-US" dirty="0"/>
          </a:p>
        </p:txBody>
      </p:sp>
    </p:spTree>
    <p:extLst>
      <p:ext uri="{BB962C8B-B14F-4D97-AF65-F5344CB8AC3E}">
        <p14:creationId xmlns:p14="http://schemas.microsoft.com/office/powerpoint/2010/main" val="101106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https://biblereasons.com/defending-the-faith/</a:t>
            </a:r>
          </a:p>
        </p:txBody>
      </p:sp>
      <p:sp>
        <p:nvSpPr>
          <p:cNvPr id="4" name="Slide Number Placeholder 3"/>
          <p:cNvSpPr>
            <a:spLocks noGrp="1"/>
          </p:cNvSpPr>
          <p:nvPr>
            <p:ph type="sldNum" sz="quarter" idx="5"/>
          </p:nvPr>
        </p:nvSpPr>
        <p:spPr/>
        <p:txBody>
          <a:bodyPr/>
          <a:lstStyle/>
          <a:p>
            <a:fld id="{0775476F-A808-1F46-A368-07984F6DA22E}" type="slidenum">
              <a:rPr lang="en-US" smtClean="0"/>
              <a:t>8</a:t>
            </a:fld>
            <a:endParaRPr lang="en-US" dirty="0"/>
          </a:p>
        </p:txBody>
      </p:sp>
    </p:spTree>
    <p:extLst>
      <p:ext uri="{BB962C8B-B14F-4D97-AF65-F5344CB8AC3E}">
        <p14:creationId xmlns:p14="http://schemas.microsoft.com/office/powerpoint/2010/main" val="372287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9</a:t>
            </a:fld>
            <a:endParaRPr lang="en-US" dirty="0"/>
          </a:p>
        </p:txBody>
      </p:sp>
    </p:spTree>
    <p:extLst>
      <p:ext uri="{BB962C8B-B14F-4D97-AF65-F5344CB8AC3E}">
        <p14:creationId xmlns:p14="http://schemas.microsoft.com/office/powerpoint/2010/main" val="2431138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dirty="0"/>
              <a:t>Presentation title</a:t>
            </a:r>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dirty="0"/>
              <a:t>Presentation title</a:t>
            </a:r>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dirty="0"/>
              <a:t>Click icon to add picture</a:t>
            </a:r>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dirty="0"/>
              <a:t>Click icon to add picture</a:t>
            </a:r>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dirty="0"/>
              <a:t>Click icon to add picture</a:t>
            </a:r>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dirty="0"/>
              <a:t>Click icon to add picture</a:t>
            </a:r>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dirty="0"/>
              <a:t>Click icon to add picture</a:t>
            </a:r>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dirty="0"/>
              <a:t>Click icon to add picture</a:t>
            </a:r>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dirty="0"/>
              <a:t>Click icon to add picture</a:t>
            </a:r>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dirty="0"/>
              <a:t>Click icon to add picture</a:t>
            </a:r>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dirty="0"/>
              <a:t>Click icon to add picture</a:t>
            </a:r>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dirty="0"/>
              <a:t>Click icon to add picture</a:t>
            </a:r>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dirty="0"/>
              <a:t>Click icon to add picture</a:t>
            </a:r>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dirty="0"/>
              <a:t>Click icon to add picture</a:t>
            </a:r>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www.britannica.com/topic/apologetic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hyperlink" Target=".%20https:/crossexamined.org/how-we-got-our-bible-old-testament-formation/" TargetMode="External"/><Relationship Id="rId4" Type="http://schemas.openxmlformats.org/officeDocument/2006/relationships/hyperlink" Target="https://www.biblegateway.com/"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coldcasechristianity.com/writings/when-it-comes-to-ancient-texts-the-more-copies-we-have-the-more-confidence-we-have/"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merriam-webster.com/dictionary/inhibit"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p:txBody>
          <a:bodyPr/>
          <a:lstStyle/>
          <a:p>
            <a:r>
              <a:rPr lang="en-US" sz="2400" dirty="0"/>
              <a:t> </a:t>
            </a:r>
            <a:r>
              <a:rPr lang="en-US" sz="2400" b="1" i="1" dirty="0">
                <a:latin typeface="+mn-lt"/>
                <a:ea typeface="+mn-ea"/>
                <a:cs typeface="+mn-cs"/>
              </a:rPr>
              <a:t>Defending the Integrity of the Bible </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4442645" y="2267712"/>
            <a:ext cx="3555009" cy="801104"/>
          </a:xfrm>
        </p:spPr>
        <p:txBody>
          <a:bodyPr>
            <a:normAutofit fontScale="92500" lnSpcReduction="10000"/>
          </a:bodyPr>
          <a:lstStyle/>
          <a:p>
            <a:r>
              <a:rPr lang="en-US" dirty="0"/>
              <a:t>The Reclamation Project </a:t>
            </a:r>
          </a:p>
          <a:p>
            <a:r>
              <a:rPr lang="en-US" dirty="0"/>
              <a:t>Bible Study</a:t>
            </a:r>
          </a:p>
        </p:txBody>
      </p:sp>
      <p:sp>
        <p:nvSpPr>
          <p:cNvPr id="4" name="TextBox 3">
            <a:extLst>
              <a:ext uri="{FF2B5EF4-FFF2-40B4-BE49-F238E27FC236}">
                <a16:creationId xmlns:a16="http://schemas.microsoft.com/office/drawing/2014/main" id="{59CEB62C-C6EF-7101-982C-93E27127EAD4}"/>
              </a:ext>
            </a:extLst>
          </p:cNvPr>
          <p:cNvSpPr txBox="1"/>
          <p:nvPr/>
        </p:nvSpPr>
        <p:spPr>
          <a:xfrm>
            <a:off x="4683512" y="4460488"/>
            <a:ext cx="2778884" cy="481157"/>
          </a:xfrm>
          <a:prstGeom prst="rect">
            <a:avLst/>
          </a:prstGeom>
          <a:noFill/>
        </p:spPr>
        <p:txBody>
          <a:bodyPr wrap="square" rtlCol="0">
            <a:spAutoFit/>
          </a:bodyPr>
          <a:lstStyle/>
          <a:p>
            <a:pPr algn="ctr">
              <a:lnSpc>
                <a:spcPct val="90000"/>
              </a:lnSpc>
              <a:spcBef>
                <a:spcPct val="0"/>
              </a:spcBef>
            </a:pPr>
            <a:r>
              <a:rPr lang="en-US" sz="1400" dirty="0">
                <a:ea typeface="+mj-ea"/>
                <a:cs typeface="+mj-cs"/>
              </a:rPr>
              <a:t>The Translations and How It Came Together</a:t>
            </a:r>
          </a:p>
        </p:txBody>
      </p:sp>
      <p:sp>
        <p:nvSpPr>
          <p:cNvPr id="5" name="TextBox 4">
            <a:extLst>
              <a:ext uri="{FF2B5EF4-FFF2-40B4-BE49-F238E27FC236}">
                <a16:creationId xmlns:a16="http://schemas.microsoft.com/office/drawing/2014/main" id="{49AC0EC7-3108-A6F6-0515-0B94CEABFB2B}"/>
              </a:ext>
            </a:extLst>
          </p:cNvPr>
          <p:cNvSpPr txBox="1"/>
          <p:nvPr/>
        </p:nvSpPr>
        <p:spPr>
          <a:xfrm>
            <a:off x="4946681" y="5357046"/>
            <a:ext cx="2234704" cy="261610"/>
          </a:xfrm>
          <a:prstGeom prst="rect">
            <a:avLst/>
          </a:prstGeom>
          <a:noFill/>
        </p:spPr>
        <p:txBody>
          <a:bodyPr wrap="square" rtlCol="0">
            <a:spAutoFit/>
          </a:bodyPr>
          <a:lstStyle/>
          <a:p>
            <a:r>
              <a:rPr lang="en-US" sz="1100" dirty="0"/>
              <a:t>By M. Smith </a:t>
            </a:r>
          </a:p>
        </p:txBody>
      </p:sp>
    </p:spTree>
    <p:extLst>
      <p:ext uri="{BB962C8B-B14F-4D97-AF65-F5344CB8AC3E}">
        <p14:creationId xmlns:p14="http://schemas.microsoft.com/office/powerpoint/2010/main" val="31771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rPr>
              <a:t>What Does the Bible Say?</a:t>
            </a:r>
            <a:endParaRPr lang="en-US" dirty="0"/>
          </a:p>
        </p:txBody>
      </p:sp>
      <p:sp>
        <p:nvSpPr>
          <p:cNvPr id="7" name="Footer Placeholder 6">
            <a:extLst>
              <a:ext uri="{FF2B5EF4-FFF2-40B4-BE49-F238E27FC236}">
                <a16:creationId xmlns:a16="http://schemas.microsoft.com/office/drawing/2014/main" id="{69D875C8-4D19-8AF8-6F98-F151E309145E}"/>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8" name="Slide Number Placeholder 7">
            <a:extLst>
              <a:ext uri="{FF2B5EF4-FFF2-40B4-BE49-F238E27FC236}">
                <a16:creationId xmlns:a16="http://schemas.microsoft.com/office/drawing/2014/main" id="{7130094C-EC6A-E6F3-2E57-202E962AAC87}"/>
              </a:ext>
            </a:extLst>
          </p:cNvPr>
          <p:cNvSpPr>
            <a:spLocks noGrp="1"/>
          </p:cNvSpPr>
          <p:nvPr>
            <p:ph type="sldNum" sz="quarter" idx="12"/>
          </p:nvPr>
        </p:nvSpPr>
        <p:spPr/>
        <p:txBody>
          <a:bodyPr/>
          <a:lstStyle/>
          <a:p>
            <a:fld id="{294A09A9-5501-47C1-A89A-A340965A2BE2}" type="slidenum">
              <a:rPr lang="en-US" smtClean="0"/>
              <a:t>10</a:t>
            </a:fld>
            <a:endParaRPr lang="en-US" dirty="0"/>
          </a:p>
        </p:txBody>
      </p:sp>
      <p:sp>
        <p:nvSpPr>
          <p:cNvPr id="3" name="Text Placeholder 2">
            <a:extLst>
              <a:ext uri="{FF2B5EF4-FFF2-40B4-BE49-F238E27FC236}">
                <a16:creationId xmlns:a16="http://schemas.microsoft.com/office/drawing/2014/main" id="{E698CE0E-745C-A7EE-B0DE-4912A73B00D8}"/>
              </a:ext>
            </a:extLst>
          </p:cNvPr>
          <p:cNvSpPr>
            <a:spLocks noGrp="1"/>
          </p:cNvSpPr>
          <p:nvPr>
            <p:ph type="body" idx="4294967295"/>
          </p:nvPr>
        </p:nvSpPr>
        <p:spPr>
          <a:xfrm>
            <a:off x="303450" y="2481810"/>
            <a:ext cx="4415507" cy="427038"/>
          </a:xfrm>
        </p:spPr>
        <p:txBody>
          <a:bodyPr>
            <a:normAutofit fontScale="77500" lnSpcReduction="20000"/>
          </a:bodyPr>
          <a:lstStyle/>
          <a:p>
            <a:pPr marL="0" indent="0">
              <a:buNone/>
            </a:pPr>
            <a:r>
              <a:rPr lang="en-US" i="1" dirty="0">
                <a:latin typeface="Baskerville Old Face" panose="02020602080505020303" pitchFamily="18" charset="77"/>
                <a:cs typeface="+mn-lt"/>
              </a:rPr>
              <a:t>Apologetics-Related </a:t>
            </a:r>
            <a:r>
              <a:rPr lang="en-US" i="1">
                <a:latin typeface="Baskerville Old Face" panose="02020602080505020303" pitchFamily="18" charset="77"/>
                <a:cs typeface="+mn-lt"/>
              </a:rPr>
              <a:t>Scriptures cont.</a:t>
            </a:r>
            <a:endParaRPr lang="en-US" i="1" dirty="0"/>
          </a:p>
        </p:txBody>
      </p:sp>
      <p:sp>
        <p:nvSpPr>
          <p:cNvPr id="10" name="Content Placeholder 9">
            <a:extLst>
              <a:ext uri="{FF2B5EF4-FFF2-40B4-BE49-F238E27FC236}">
                <a16:creationId xmlns:a16="http://schemas.microsoft.com/office/drawing/2014/main" id="{6E802B29-40B6-000C-8EDD-903910D08A61}"/>
              </a:ext>
            </a:extLst>
          </p:cNvPr>
          <p:cNvSpPr>
            <a:spLocks noGrp="1"/>
          </p:cNvSpPr>
          <p:nvPr>
            <p:ph sz="quarter" idx="4294967295"/>
          </p:nvPr>
        </p:nvSpPr>
        <p:spPr>
          <a:xfrm>
            <a:off x="481475" y="3062835"/>
            <a:ext cx="8240687" cy="3139709"/>
          </a:xfrm>
        </p:spPr>
        <p:txBody>
          <a:bodyPr>
            <a:normAutofit/>
          </a:bodyPr>
          <a:lstStyle/>
          <a:p>
            <a:pPr marL="0" indent="0">
              <a:buNone/>
            </a:pPr>
            <a:endParaRPr lang="en-US" sz="1100" b="0" i="0" dirty="0">
              <a:solidFill>
                <a:srgbClr val="111111"/>
              </a:solidFill>
              <a:effectLst/>
              <a:latin typeface="Gill Sans Nova Light" panose="020B0302020104020203" pitchFamily="34" charset="0"/>
            </a:endParaRPr>
          </a:p>
          <a:p>
            <a:pPr>
              <a:buFont typeface="Wingdings" panose="05000000000000000000" pitchFamily="2" charset="2"/>
              <a:buChar char="v"/>
            </a:pPr>
            <a:r>
              <a:rPr lang="en-US" sz="1100" b="0" i="0" dirty="0">
                <a:solidFill>
                  <a:srgbClr val="111111"/>
                </a:solidFill>
                <a:effectLst/>
                <a:latin typeface="Gill Sans Nova Light" panose="020B0302020104020203" pitchFamily="34" charset="0"/>
              </a:rPr>
              <a:t>Titus 1:9 He must be devoted to the trustworthy message we teach. Then he can use these accurate teachings to encourage people and correct those who oppose the word.</a:t>
            </a:r>
          </a:p>
          <a:p>
            <a:pPr>
              <a:buFont typeface="Wingdings" panose="05000000000000000000" pitchFamily="2" charset="2"/>
              <a:buChar char="v"/>
            </a:pPr>
            <a:endParaRPr lang="en-US" sz="1100" b="0" i="0" dirty="0">
              <a:solidFill>
                <a:srgbClr val="111111"/>
              </a:solidFill>
              <a:effectLst/>
              <a:latin typeface="Gill Sans Nova Light" panose="020B0302020104020203" pitchFamily="34" charset="0"/>
            </a:endParaRPr>
          </a:p>
          <a:p>
            <a:pPr>
              <a:buFont typeface="Wingdings" panose="05000000000000000000" pitchFamily="2" charset="2"/>
              <a:buChar char="v"/>
            </a:pPr>
            <a:r>
              <a:rPr lang="en-US" sz="1100" b="0" i="0" dirty="0">
                <a:solidFill>
                  <a:srgbClr val="111111"/>
                </a:solidFill>
                <a:effectLst/>
                <a:latin typeface="Gill Sans Nova Light" panose="020B0302020104020203" pitchFamily="34" charset="0"/>
              </a:rPr>
              <a:t>Timothy 4:2 Preach the word; be prepared in season and out of season; correct, rebuke and encourage–with great patience and careful instruction.</a:t>
            </a:r>
          </a:p>
          <a:p>
            <a:pPr>
              <a:buFont typeface="Wingdings" panose="05000000000000000000" pitchFamily="2" charset="2"/>
              <a:buChar char="v"/>
            </a:pPr>
            <a:endParaRPr lang="en-US" sz="1100" b="0" i="0" dirty="0">
              <a:solidFill>
                <a:srgbClr val="111111"/>
              </a:solidFill>
              <a:effectLst/>
              <a:latin typeface="Gill Sans Nova Light" panose="020B0302020104020203" pitchFamily="34" charset="0"/>
            </a:endParaRPr>
          </a:p>
          <a:p>
            <a:pPr>
              <a:buFont typeface="Wingdings" panose="05000000000000000000" pitchFamily="2" charset="2"/>
              <a:buChar char="v"/>
            </a:pPr>
            <a:r>
              <a:rPr lang="en-US" sz="1100" b="0" i="0" dirty="0">
                <a:solidFill>
                  <a:srgbClr val="111111"/>
                </a:solidFill>
                <a:effectLst/>
                <a:latin typeface="Gill Sans Nova Light" panose="020B0302020104020203" pitchFamily="34" charset="0"/>
              </a:rPr>
              <a:t>Philippians 1:16 The latter do so out of love, knowing that I am put here for the defense of the gospel.</a:t>
            </a:r>
          </a:p>
          <a:p>
            <a:pPr>
              <a:buFont typeface="Wingdings" panose="05000000000000000000" pitchFamily="2" charset="2"/>
              <a:buChar char="v"/>
            </a:pPr>
            <a:endParaRPr lang="en-US" sz="1100" b="0" i="0" dirty="0">
              <a:solidFill>
                <a:srgbClr val="111111"/>
              </a:solidFill>
              <a:effectLst/>
              <a:latin typeface="Gill Sans Nova Light" panose="020B0302020104020203" pitchFamily="34" charset="0"/>
            </a:endParaRPr>
          </a:p>
          <a:p>
            <a:pPr>
              <a:buFont typeface="Wingdings" panose="05000000000000000000" pitchFamily="2" charset="2"/>
              <a:buChar char="v"/>
            </a:pPr>
            <a:r>
              <a:rPr lang="en-US" sz="1100" b="0" i="0" dirty="0">
                <a:solidFill>
                  <a:srgbClr val="111111"/>
                </a:solidFill>
                <a:effectLst/>
                <a:latin typeface="Gill Sans Nova Light" panose="020B0302020104020203" pitchFamily="34" charset="0"/>
              </a:rPr>
              <a:t>Ephesians 5:11 </a:t>
            </a:r>
            <a:r>
              <a:rPr lang="en-US" sz="1100" b="1" i="0" dirty="0">
                <a:solidFill>
                  <a:srgbClr val="111111"/>
                </a:solidFill>
                <a:effectLst/>
                <a:latin typeface="Gill Sans Nova Light" panose="020B0302020104020203" pitchFamily="34" charset="0"/>
              </a:rPr>
              <a:t>Take no part in the unfruitful works of darkness, but instead expose them.</a:t>
            </a:r>
          </a:p>
          <a:p>
            <a:pPr marL="0" indent="0">
              <a:buNone/>
            </a:pPr>
            <a:r>
              <a:rPr lang="en-US" sz="1000" dirty="0">
                <a:latin typeface="Gill Sans Nova Light" panose="020B0302020104020203" pitchFamily="34" charset="0"/>
                <a:ea typeface="+mn-lt"/>
                <a:cs typeface="Gill Sans Light" panose="020B0302020104020203" pitchFamily="34" charset="-79"/>
              </a:rPr>
              <a:t>     </a:t>
            </a:r>
            <a:r>
              <a:rPr lang="en-US" sz="1000" b="0" i="0" dirty="0">
                <a:solidFill>
                  <a:srgbClr val="111111"/>
                </a:solidFill>
                <a:effectLst/>
                <a:latin typeface="Gill Sans Nova Light" panose="020B0302020104020203" pitchFamily="34" charset="0"/>
              </a:rPr>
              <a:t>(Chery, 2022)</a:t>
            </a:r>
          </a:p>
          <a:p>
            <a:pPr marL="0" indent="0">
              <a:buNone/>
            </a:pPr>
            <a:endParaRPr lang="en-US" sz="1600" dirty="0">
              <a:latin typeface="Gill Sans Nova Light" panose="020B0302020104020203" pitchFamily="34" charset="0"/>
              <a:ea typeface="+mn-lt"/>
              <a:cs typeface="Gill Sans Light" panose="020B0302020104020203" pitchFamily="34" charset="-79"/>
            </a:endParaRPr>
          </a:p>
        </p:txBody>
      </p:sp>
      <p:pic>
        <p:nvPicPr>
          <p:cNvPr id="4" name="Picture 3">
            <a:extLst>
              <a:ext uri="{FF2B5EF4-FFF2-40B4-BE49-F238E27FC236}">
                <a16:creationId xmlns:a16="http://schemas.microsoft.com/office/drawing/2014/main" id="{56B53E57-5BEE-2FB9-1F6D-2A24E26DDFDA}"/>
              </a:ext>
            </a:extLst>
          </p:cNvPr>
          <p:cNvPicPr>
            <a:picLocks noChangeAspect="1"/>
          </p:cNvPicPr>
          <p:nvPr/>
        </p:nvPicPr>
        <p:blipFill>
          <a:blip r:embed="rId3"/>
          <a:stretch>
            <a:fillRect/>
          </a:stretch>
        </p:blipFill>
        <p:spPr>
          <a:xfrm>
            <a:off x="8722163" y="2278896"/>
            <a:ext cx="3166387" cy="3923648"/>
          </a:xfrm>
          <a:prstGeom prst="rect">
            <a:avLst/>
          </a:prstGeom>
        </p:spPr>
      </p:pic>
      <p:sp>
        <p:nvSpPr>
          <p:cNvPr id="6" name="TextBox 5">
            <a:extLst>
              <a:ext uri="{FF2B5EF4-FFF2-40B4-BE49-F238E27FC236}">
                <a16:creationId xmlns:a16="http://schemas.microsoft.com/office/drawing/2014/main" id="{D80246B2-BE07-756F-9F4E-EED7D15F73A2}"/>
              </a:ext>
            </a:extLst>
          </p:cNvPr>
          <p:cNvSpPr txBox="1"/>
          <p:nvPr/>
        </p:nvSpPr>
        <p:spPr>
          <a:xfrm>
            <a:off x="8790709" y="6202544"/>
            <a:ext cx="3020291" cy="584775"/>
          </a:xfrm>
          <a:prstGeom prst="rect">
            <a:avLst/>
          </a:prstGeom>
          <a:noFill/>
        </p:spPr>
        <p:txBody>
          <a:bodyPr wrap="square" rtlCol="0">
            <a:spAutoFit/>
          </a:bodyPr>
          <a:lstStyle/>
          <a:p>
            <a:r>
              <a:rPr lang="en-US" sz="800" dirty="0"/>
              <a:t>Gustave, D. (n.d.). </a:t>
            </a:r>
            <a:r>
              <a:rPr lang="en-US" sz="800" i="1" dirty="0"/>
              <a:t>Antique Bible print Paul before Agrippa</a:t>
            </a:r>
            <a:r>
              <a:rPr lang="en-US" sz="800" dirty="0"/>
              <a:t>. [Illustration]. Etsy.com. https://img.etsystatic.com/il/9d557b/762015805/il_570xN.762015805_jxpr.jpg?version=0 </a:t>
            </a:r>
          </a:p>
        </p:txBody>
      </p:sp>
    </p:spTree>
    <p:extLst>
      <p:ext uri="{BB962C8B-B14F-4D97-AF65-F5344CB8AC3E}">
        <p14:creationId xmlns:p14="http://schemas.microsoft.com/office/powerpoint/2010/main" val="3032997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lang="en-US" dirty="0"/>
              <a:t>Where Does Our Bible Come From?</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lstStyle/>
          <a:p>
            <a:r>
              <a:rPr lang="en-US" dirty="0"/>
              <a:t>W</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p:txBody>
          <a:bodyPr>
            <a:normAutofit/>
          </a:bodyPr>
          <a:lstStyle/>
          <a:p>
            <a:r>
              <a:rPr lang="en-US" i="1" dirty="0"/>
              <a:t>The Old Testament Formation</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6289612" y="2770632"/>
            <a:ext cx="5065776" cy="3708782"/>
          </a:xfrm>
        </p:spPr>
        <p:txBody>
          <a:bodyPr>
            <a:normAutofit/>
          </a:bodyPr>
          <a:lstStyle/>
          <a:p>
            <a:r>
              <a:rPr lang="en-US" dirty="0"/>
              <a:t>According to Ryan Leasure (2021) of Cross Examined.org, the Old Testament that we use today, containing 39 books, was written by dozens of authors over a thousand years. </a:t>
            </a:r>
            <a:endParaRPr lang="en-US" dirty="0">
              <a:solidFill>
                <a:srgbClr val="FF0000"/>
              </a:solidFill>
            </a:endParaRPr>
          </a:p>
          <a:p>
            <a:r>
              <a:rPr lang="en-US" dirty="0"/>
              <a:t>God gave Moses the very first Scriptural text, as described in Exodus 31:18, in the form of the Ten Commandments.</a:t>
            </a:r>
            <a:endParaRPr lang="en-US" dirty="0">
              <a:solidFill>
                <a:srgbClr val="FF0000"/>
              </a:solidFill>
            </a:endParaRPr>
          </a:p>
          <a:p>
            <a:r>
              <a:rPr lang="en-US" dirty="0"/>
              <a:t>Moses subsequently compiled it and other works into the Pentateuch (the first five books of the Bible).</a:t>
            </a:r>
          </a:p>
          <a:p>
            <a:r>
              <a:rPr lang="en-US" dirty="0"/>
              <a:t>Clans of scribes during the Old Testament era took great care to copy and preserve the Hebrew Bible.</a:t>
            </a:r>
          </a:p>
        </p:txBody>
      </p:sp>
      <p:sp>
        <p:nvSpPr>
          <p:cNvPr id="7" name="Footer Placeholder 6">
            <a:extLst>
              <a:ext uri="{FF2B5EF4-FFF2-40B4-BE49-F238E27FC236}">
                <a16:creationId xmlns:a16="http://schemas.microsoft.com/office/drawing/2014/main" id="{486CE65B-C283-8A90-DF86-161AC356BEA0}"/>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2985610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B605-273B-0A0E-A7DB-B2EB4E524D2E}"/>
              </a:ext>
            </a:extLst>
          </p:cNvPr>
          <p:cNvSpPr>
            <a:spLocks noGrp="1"/>
          </p:cNvSpPr>
          <p:nvPr>
            <p:ph type="title"/>
          </p:nvPr>
        </p:nvSpPr>
        <p:spPr>
          <a:xfrm>
            <a:off x="6291072" y="298375"/>
            <a:ext cx="4974336" cy="1325880"/>
          </a:xfrm>
        </p:spPr>
        <p:txBody>
          <a:bodyPr/>
          <a:lstStyle/>
          <a:p>
            <a:r>
              <a:rPr lang="en-US" dirty="0"/>
              <a:t>Old Testament Authors and Dates</a:t>
            </a:r>
          </a:p>
        </p:txBody>
      </p:sp>
      <p:sp>
        <p:nvSpPr>
          <p:cNvPr id="3" name="Footer Placeholder 2">
            <a:extLst>
              <a:ext uri="{FF2B5EF4-FFF2-40B4-BE49-F238E27FC236}">
                <a16:creationId xmlns:a16="http://schemas.microsoft.com/office/drawing/2014/main" id="{4CD2331C-C43A-EFD3-5FA0-59664A745D6B}"/>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4" name="Slide Number Placeholder 3">
            <a:extLst>
              <a:ext uri="{FF2B5EF4-FFF2-40B4-BE49-F238E27FC236}">
                <a16:creationId xmlns:a16="http://schemas.microsoft.com/office/drawing/2014/main" id="{B1822866-AB08-1D52-52AC-F8647007B75D}"/>
              </a:ext>
            </a:extLst>
          </p:cNvPr>
          <p:cNvSpPr>
            <a:spLocks noGrp="1"/>
          </p:cNvSpPr>
          <p:nvPr>
            <p:ph type="sldNum" sz="quarter" idx="12"/>
          </p:nvPr>
        </p:nvSpPr>
        <p:spPr/>
        <p:txBody>
          <a:bodyPr/>
          <a:lstStyle/>
          <a:p>
            <a:fld id="{294A09A9-5501-47C1-A89A-A340965A2BE2}" type="slidenum">
              <a:rPr lang="en-US" smtClean="0"/>
              <a:t>12</a:t>
            </a:fld>
            <a:endParaRPr lang="en-US" dirty="0"/>
          </a:p>
        </p:txBody>
      </p:sp>
      <p:pic>
        <p:nvPicPr>
          <p:cNvPr id="11" name="Content Placeholder 10">
            <a:extLst>
              <a:ext uri="{FF2B5EF4-FFF2-40B4-BE49-F238E27FC236}">
                <a16:creationId xmlns:a16="http://schemas.microsoft.com/office/drawing/2014/main" id="{981D3955-77A8-39A0-9BF2-60FA5E8D521A}"/>
              </a:ext>
            </a:extLst>
          </p:cNvPr>
          <p:cNvPicPr>
            <a:picLocks noGrp="1" noChangeAspect="1"/>
          </p:cNvPicPr>
          <p:nvPr>
            <p:ph sz="half" idx="2"/>
          </p:nvPr>
        </p:nvPicPr>
        <p:blipFill>
          <a:blip r:embed="rId3"/>
          <a:stretch>
            <a:fillRect/>
          </a:stretch>
        </p:blipFill>
        <p:spPr>
          <a:xfrm>
            <a:off x="6033407" y="1698623"/>
            <a:ext cx="5272715" cy="2887131"/>
          </a:xfrm>
        </p:spPr>
      </p:pic>
      <p:sp>
        <p:nvSpPr>
          <p:cNvPr id="9" name="Text Placeholder 8">
            <a:extLst>
              <a:ext uri="{FF2B5EF4-FFF2-40B4-BE49-F238E27FC236}">
                <a16:creationId xmlns:a16="http://schemas.microsoft.com/office/drawing/2014/main" id="{2335A8C4-D233-F380-0ED2-D7CD76EB87C5}"/>
              </a:ext>
            </a:extLst>
          </p:cNvPr>
          <p:cNvSpPr>
            <a:spLocks noGrp="1"/>
          </p:cNvSpPr>
          <p:nvPr>
            <p:ph type="body" sz="quarter" idx="13"/>
          </p:nvPr>
        </p:nvSpPr>
        <p:spPr/>
        <p:txBody>
          <a:bodyPr>
            <a:normAutofit fontScale="62500" lnSpcReduction="20000"/>
          </a:bodyPr>
          <a:lstStyle/>
          <a:p>
            <a:r>
              <a:rPr lang="en-US" dirty="0"/>
              <a:t>OT</a:t>
            </a:r>
          </a:p>
        </p:txBody>
      </p:sp>
      <p:sp>
        <p:nvSpPr>
          <p:cNvPr id="13" name="TextBox 12">
            <a:extLst>
              <a:ext uri="{FF2B5EF4-FFF2-40B4-BE49-F238E27FC236}">
                <a16:creationId xmlns:a16="http://schemas.microsoft.com/office/drawing/2014/main" id="{4E19175F-79A5-CF40-A805-9BA4351B746D}"/>
              </a:ext>
            </a:extLst>
          </p:cNvPr>
          <p:cNvSpPr txBox="1"/>
          <p:nvPr/>
        </p:nvSpPr>
        <p:spPr>
          <a:xfrm>
            <a:off x="6033407" y="4585754"/>
            <a:ext cx="5272715" cy="338554"/>
          </a:xfrm>
          <a:prstGeom prst="rect">
            <a:avLst/>
          </a:prstGeom>
          <a:noFill/>
        </p:spPr>
        <p:txBody>
          <a:bodyPr wrap="square" rtlCol="0">
            <a:spAutoFit/>
          </a:bodyPr>
          <a:lstStyle/>
          <a:p>
            <a:r>
              <a:rPr lang="en-US" sz="800" dirty="0"/>
              <a:t>Leasure, R. (2021). </a:t>
            </a:r>
            <a:r>
              <a:rPr lang="en-US" sz="800" i="1" dirty="0"/>
              <a:t>Authors and dates</a:t>
            </a:r>
            <a:r>
              <a:rPr lang="en-US" sz="800" dirty="0"/>
              <a:t>. [Photograph]. Cross Examined.org. https://crossexamined.org/how-we-got-our-bible-old-testament-formation</a:t>
            </a:r>
          </a:p>
        </p:txBody>
      </p:sp>
      <p:sp>
        <p:nvSpPr>
          <p:cNvPr id="14" name="TextBox 13">
            <a:extLst>
              <a:ext uri="{FF2B5EF4-FFF2-40B4-BE49-F238E27FC236}">
                <a16:creationId xmlns:a16="http://schemas.microsoft.com/office/drawing/2014/main" id="{9E1D69D9-CB24-A40A-DC1A-9E8568F58F4B}"/>
              </a:ext>
            </a:extLst>
          </p:cNvPr>
          <p:cNvSpPr txBox="1"/>
          <p:nvPr/>
        </p:nvSpPr>
        <p:spPr>
          <a:xfrm>
            <a:off x="5870122" y="4875566"/>
            <a:ext cx="5232001"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a:t>Note that the dates are approximations.</a:t>
            </a:r>
          </a:p>
          <a:p>
            <a:pPr marL="171450" indent="-171450">
              <a:buFont typeface="Arial" panose="020B0604020202020204" pitchFamily="34" charset="0"/>
              <a:buChar char="•"/>
            </a:pPr>
            <a:r>
              <a:rPr lang="en-US" sz="1200" dirty="0"/>
              <a:t>The discovery of the Dead Sea Scrolls in 1947 contains documents dating back from 50 BC to AD 65 and presents compelling evidence of the accuracy of our current Bible (Leasure, 2021).</a:t>
            </a:r>
          </a:p>
          <a:p>
            <a:pPr marL="171450" indent="-171450">
              <a:buFont typeface="Arial" panose="020B0604020202020204" pitchFamily="34" charset="0"/>
              <a:buChar char="•"/>
            </a:pPr>
            <a:r>
              <a:rPr lang="en-US" sz="1200" dirty="0"/>
              <a:t>These documents include every book of the Old Testament except for Esther.</a:t>
            </a:r>
          </a:p>
        </p:txBody>
      </p:sp>
    </p:spTree>
    <p:extLst>
      <p:ext uri="{BB962C8B-B14F-4D97-AF65-F5344CB8AC3E}">
        <p14:creationId xmlns:p14="http://schemas.microsoft.com/office/powerpoint/2010/main" val="3587552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a:bodyPr>
          <a:lstStyle/>
          <a:p>
            <a:r>
              <a:rPr lang="en-US" dirty="0">
                <a:solidFill>
                  <a:schemeClr val="tx1"/>
                </a:solidFill>
              </a:rPr>
              <a:t>Where Does Our Bible Come From?</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normAutofit fontScale="62500" lnSpcReduction="20000"/>
          </a:bodyPr>
          <a:lstStyle/>
          <a:p>
            <a:r>
              <a:rPr lang="en-US" dirty="0"/>
              <a:t>NT</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p:txBody>
          <a:bodyPr>
            <a:normAutofit/>
          </a:bodyPr>
          <a:lstStyle/>
          <a:p>
            <a:r>
              <a:rPr lang="en-US" i="1" dirty="0"/>
              <a:t>The New Testament Formation</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6289612" y="2770630"/>
            <a:ext cx="5065776" cy="2948451"/>
          </a:xfrm>
        </p:spPr>
        <p:txBody>
          <a:bodyPr>
            <a:normAutofit/>
          </a:bodyPr>
          <a:lstStyle/>
          <a:p>
            <a:pPr marL="0" indent="0">
              <a:buNone/>
            </a:pPr>
            <a:r>
              <a:rPr lang="en-US" dirty="0"/>
              <a:t>The New Testament contains 27 books. Together with the Old Testament, the Bible is comprised of 66 books.</a:t>
            </a:r>
          </a:p>
          <a:p>
            <a:pPr marL="0" indent="0">
              <a:buNone/>
            </a:pPr>
            <a:r>
              <a:rPr lang="en-US" dirty="0"/>
              <a:t>The canon was written over a shorter period than the Old Testament, before 95 A.D (Kennedy &amp; Newcombe, 2006). </a:t>
            </a:r>
          </a:p>
          <a:p>
            <a:pPr marL="0" indent="0">
              <a:buNone/>
            </a:pPr>
            <a:r>
              <a:rPr lang="en-US" dirty="0"/>
              <a:t>Most of the works of the New Testament were accepted before 200 A.D, and all were fully recognized by the Council of Hippo in 393. See table 14.2 in the upcoming slide </a:t>
            </a:r>
            <a:r>
              <a:rPr lang="en-US" sz="1000" dirty="0"/>
              <a:t>(</a:t>
            </a:r>
            <a:r>
              <a:rPr lang="en-US" dirty="0"/>
              <a:t>Geisler &amp; Turek, 2004).</a:t>
            </a:r>
          </a:p>
          <a:p>
            <a:pPr marL="0" indent="0">
              <a:buNone/>
            </a:pPr>
            <a:r>
              <a:rPr lang="en-US" dirty="0"/>
              <a:t>All were written in the first century by eyewitnesses or those who interviewed them (Geisler &amp; Turek, 2004). </a:t>
            </a:r>
          </a:p>
          <a:p>
            <a:pPr marL="0" indent="0">
              <a:buNone/>
            </a:pPr>
            <a:endParaRPr lang="en-US" dirty="0"/>
          </a:p>
          <a:p>
            <a:endParaRPr lang="en-US" dirty="0"/>
          </a:p>
          <a:p>
            <a:endParaRPr lang="en-US" dirty="0"/>
          </a:p>
        </p:txBody>
      </p:sp>
      <p:sp>
        <p:nvSpPr>
          <p:cNvPr id="7" name="Footer Placeholder 6">
            <a:extLst>
              <a:ext uri="{FF2B5EF4-FFF2-40B4-BE49-F238E27FC236}">
                <a16:creationId xmlns:a16="http://schemas.microsoft.com/office/drawing/2014/main" id="{486CE65B-C283-8A90-DF86-161AC356BEA0}"/>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13</a:t>
            </a:fld>
            <a:endParaRPr lang="en-US" dirty="0"/>
          </a:p>
        </p:txBody>
      </p:sp>
    </p:spTree>
    <p:extLst>
      <p:ext uri="{BB962C8B-B14F-4D97-AF65-F5344CB8AC3E}">
        <p14:creationId xmlns:p14="http://schemas.microsoft.com/office/powerpoint/2010/main" val="2616388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9B6168-C993-665B-886C-1C2D5D70F6A7}"/>
              </a:ext>
            </a:extLst>
          </p:cNvPr>
          <p:cNvSpPr>
            <a:spLocks noGrp="1"/>
          </p:cNvSpPr>
          <p:nvPr>
            <p:ph type="title"/>
          </p:nvPr>
        </p:nvSpPr>
        <p:spPr>
          <a:xfrm>
            <a:off x="1030778" y="381000"/>
            <a:ext cx="10133215" cy="1325563"/>
          </a:xfrm>
        </p:spPr>
        <p:txBody>
          <a:bodyPr/>
          <a:lstStyle/>
          <a:p>
            <a:r>
              <a:rPr lang="en-US" dirty="0"/>
              <a:t>Four Fundamental Challenges to the Bible</a:t>
            </a:r>
          </a:p>
        </p:txBody>
      </p:sp>
      <p:sp>
        <p:nvSpPr>
          <p:cNvPr id="4" name="Footer Placeholder 3">
            <a:extLst>
              <a:ext uri="{FF2B5EF4-FFF2-40B4-BE49-F238E27FC236}">
                <a16:creationId xmlns:a16="http://schemas.microsoft.com/office/drawing/2014/main" id="{8ACCD53D-83FC-1C3B-647B-DA3ABDC81B62}"/>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5" name="Slide Number Placeholder 4">
            <a:extLst>
              <a:ext uri="{FF2B5EF4-FFF2-40B4-BE49-F238E27FC236}">
                <a16:creationId xmlns:a16="http://schemas.microsoft.com/office/drawing/2014/main" id="{F18F8119-FDA9-0F5E-44A0-E98218D48C81}"/>
              </a:ext>
            </a:extLst>
          </p:cNvPr>
          <p:cNvSpPr>
            <a:spLocks noGrp="1"/>
          </p:cNvSpPr>
          <p:nvPr>
            <p:ph type="sldNum" sz="quarter" idx="12"/>
          </p:nvPr>
        </p:nvSpPr>
        <p:spPr/>
        <p:txBody>
          <a:bodyPr/>
          <a:lstStyle/>
          <a:p>
            <a:fld id="{294A09A9-5501-47C1-A89A-A340965A2BE2}" type="slidenum">
              <a:rPr lang="en-US" smtClean="0"/>
              <a:pPr/>
              <a:t>14</a:t>
            </a:fld>
            <a:endParaRPr lang="en-US" dirty="0"/>
          </a:p>
        </p:txBody>
      </p:sp>
      <p:sp>
        <p:nvSpPr>
          <p:cNvPr id="12" name="TextBox 11">
            <a:extLst>
              <a:ext uri="{FF2B5EF4-FFF2-40B4-BE49-F238E27FC236}">
                <a16:creationId xmlns:a16="http://schemas.microsoft.com/office/drawing/2014/main" id="{BFAAE7C6-AC83-3311-B98A-6BD98EA4314A}"/>
              </a:ext>
            </a:extLst>
          </p:cNvPr>
          <p:cNvSpPr txBox="1"/>
          <p:nvPr/>
        </p:nvSpPr>
        <p:spPr>
          <a:xfrm>
            <a:off x="1126671" y="2616654"/>
            <a:ext cx="9009289" cy="2123658"/>
          </a:xfrm>
          <a:prstGeom prst="rect">
            <a:avLst/>
          </a:prstGeom>
          <a:noFill/>
        </p:spPr>
        <p:txBody>
          <a:bodyPr wrap="square" rtlCol="0">
            <a:spAutoFit/>
          </a:bodyPr>
          <a:lstStyle/>
          <a:p>
            <a:pPr marL="400050" indent="-400050">
              <a:buFont typeface="+mj-lt"/>
              <a:buAutoNum type="romanUcPeriod"/>
            </a:pPr>
            <a:r>
              <a:rPr lang="en-US" sz="2400" dirty="0"/>
              <a:t>The Bible Has Been Changed or Mistranslated Over the Centuries</a:t>
            </a:r>
          </a:p>
          <a:p>
            <a:pPr marL="400050" indent="-400050">
              <a:buFont typeface="+mj-lt"/>
              <a:buAutoNum type="romanUcPeriod"/>
            </a:pPr>
            <a:r>
              <a:rPr lang="en-US" sz="2400" dirty="0"/>
              <a:t>Books Have been Added and Taken Out</a:t>
            </a:r>
          </a:p>
          <a:p>
            <a:pPr marL="400050" indent="-400050">
              <a:buFont typeface="+mj-lt"/>
              <a:buAutoNum type="romanUcPeriod"/>
            </a:pPr>
            <a:r>
              <a:rPr lang="en-US" sz="2400" dirty="0"/>
              <a:t>The Bible is not Historically Accurate</a:t>
            </a:r>
          </a:p>
          <a:p>
            <a:pPr marL="400050" indent="-400050">
              <a:buFont typeface="+mj-lt"/>
              <a:buAutoNum type="romanUcPeriod"/>
            </a:pPr>
            <a:r>
              <a:rPr lang="en-US" sz="2400" dirty="0"/>
              <a:t>How Do You Know it is Divinely Inspired?</a:t>
            </a:r>
          </a:p>
          <a:p>
            <a:pPr marL="400050" indent="-400050">
              <a:buFont typeface="+mj-lt"/>
              <a:buAutoNum type="romanUcPeriod"/>
            </a:pPr>
            <a:endParaRPr lang="en-US" dirty="0"/>
          </a:p>
          <a:p>
            <a:endParaRPr lang="en-US" dirty="0"/>
          </a:p>
        </p:txBody>
      </p:sp>
    </p:spTree>
    <p:extLst>
      <p:ext uri="{BB962C8B-B14F-4D97-AF65-F5344CB8AC3E}">
        <p14:creationId xmlns:p14="http://schemas.microsoft.com/office/powerpoint/2010/main" val="481889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157AA8-140E-C36A-6276-B53011BC0049}"/>
              </a:ext>
            </a:extLst>
          </p:cNvPr>
          <p:cNvSpPr>
            <a:spLocks noGrp="1"/>
          </p:cNvSpPr>
          <p:nvPr>
            <p:ph type="title"/>
          </p:nvPr>
        </p:nvSpPr>
        <p:spPr>
          <a:xfrm>
            <a:off x="2036989" y="1297894"/>
            <a:ext cx="7841798" cy="902153"/>
          </a:xfrm>
        </p:spPr>
        <p:txBody>
          <a:bodyPr>
            <a:normAutofit fontScale="90000"/>
          </a:bodyPr>
          <a:lstStyle/>
          <a:p>
            <a:br>
              <a:rPr lang="en-US" sz="2700" dirty="0"/>
            </a:br>
            <a:br>
              <a:rPr lang="en-US" sz="2700" dirty="0"/>
            </a:br>
            <a:r>
              <a:rPr lang="en-US" sz="2700" dirty="0"/>
              <a:t>I. The Bible Has Been Changed or Mistranslated Over the Centuries</a:t>
            </a:r>
            <a:br>
              <a:rPr lang="en-US" dirty="0"/>
            </a:br>
            <a:endParaRPr lang="en-US" dirty="0"/>
          </a:p>
        </p:txBody>
      </p:sp>
      <p:sp>
        <p:nvSpPr>
          <p:cNvPr id="7" name="Content Placeholder 6">
            <a:extLst>
              <a:ext uri="{FF2B5EF4-FFF2-40B4-BE49-F238E27FC236}">
                <a16:creationId xmlns:a16="http://schemas.microsoft.com/office/drawing/2014/main" id="{CD127E06-5570-8024-4725-58F3A510E5D3}"/>
              </a:ext>
            </a:extLst>
          </p:cNvPr>
          <p:cNvSpPr>
            <a:spLocks noGrp="1"/>
          </p:cNvSpPr>
          <p:nvPr>
            <p:ph idx="1"/>
          </p:nvPr>
        </p:nvSpPr>
        <p:spPr>
          <a:xfrm>
            <a:off x="2223516" y="2551339"/>
            <a:ext cx="7744968" cy="2359479"/>
          </a:xfrm>
        </p:spPr>
        <p:txBody>
          <a:bodyPr>
            <a:normAutofit/>
          </a:bodyPr>
          <a:lstStyle/>
          <a:p>
            <a:pPr marL="171450" indent="-171450" algn="l">
              <a:buFont typeface="Arial" panose="020B0604020202020204" pitchFamily="34" charset="0"/>
              <a:buChar char="•"/>
            </a:pPr>
            <a:r>
              <a:rPr lang="en-US" sz="1100" dirty="0"/>
              <a:t>This assertion demonstrates a fundamental misunderstanding of the history of the Bible. And most people only make this statement based upon what they have heard from others and not due to any true scholarship on the matter.</a:t>
            </a:r>
          </a:p>
          <a:p>
            <a:pPr marL="171450" indent="-171450" algn="l">
              <a:buFont typeface="Arial" panose="020B0604020202020204" pitchFamily="34" charset="0"/>
              <a:buChar char="•"/>
            </a:pPr>
            <a:r>
              <a:rPr lang="en-US" sz="1100" dirty="0"/>
              <a:t>According to Greg Koukl (2003) of Stand To Reason, there is a branch of study called “Textual Transmission, Lower Criticism of the Bible.” The science studies the evidence of a given work to recover the original text, in this case, the Bible </a:t>
            </a:r>
            <a:r>
              <a:rPr lang="en-US" sz="1000" dirty="0"/>
              <a:t>(Track 7, 2:26). </a:t>
            </a:r>
          </a:p>
          <a:p>
            <a:pPr marL="171450" indent="-171450" algn="l">
              <a:buFont typeface="Arial" panose="020B0604020202020204" pitchFamily="34" charset="0"/>
              <a:buChar char="•"/>
            </a:pPr>
            <a:r>
              <a:rPr lang="en-US" sz="1100" dirty="0"/>
              <a:t>The fact is that the current translations go directly from ancient Greek to English, with no steps in between that process (Koukl, 2002).</a:t>
            </a:r>
          </a:p>
          <a:p>
            <a:pPr marL="171450" indent="-171450" algn="l">
              <a:buFont typeface="Arial" panose="020B0604020202020204" pitchFamily="34" charset="0"/>
              <a:buChar char="•"/>
            </a:pPr>
            <a:r>
              <a:rPr lang="en-US" sz="1100" dirty="0"/>
              <a:t>There are over 24,000 ancient fragments of the New Testament, which far exceeds any ancient text from Homer, Plato, Herodotus, and so forth (Wallace, 2016; Geisler &amp; Turek, 2004).</a:t>
            </a:r>
          </a:p>
        </p:txBody>
      </p:sp>
      <p:sp>
        <p:nvSpPr>
          <p:cNvPr id="4" name="Footer Placeholder 3">
            <a:extLst>
              <a:ext uri="{FF2B5EF4-FFF2-40B4-BE49-F238E27FC236}">
                <a16:creationId xmlns:a16="http://schemas.microsoft.com/office/drawing/2014/main" id="{4136D42B-0471-4EF5-7186-15245BEECEA0}"/>
              </a:ext>
            </a:extLst>
          </p:cNvPr>
          <p:cNvSpPr>
            <a:spLocks noGrp="1"/>
          </p:cNvSpPr>
          <p:nvPr>
            <p:ph type="ftr" sz="quarter" idx="10"/>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5" name="Slide Number Placeholder 4">
            <a:extLst>
              <a:ext uri="{FF2B5EF4-FFF2-40B4-BE49-F238E27FC236}">
                <a16:creationId xmlns:a16="http://schemas.microsoft.com/office/drawing/2014/main" id="{B5C0E65C-160C-22C1-5E7C-65CFAD02F6BB}"/>
              </a:ext>
            </a:extLst>
          </p:cNvPr>
          <p:cNvSpPr>
            <a:spLocks noGrp="1"/>
          </p:cNvSpPr>
          <p:nvPr>
            <p:ph type="sldNum" sz="quarter" idx="11"/>
          </p:nvPr>
        </p:nvSpPr>
        <p:spPr/>
        <p:txBody>
          <a:bodyPr/>
          <a:lstStyle/>
          <a:p>
            <a:fld id="{294A09A9-5501-47C1-A89A-A340965A2BE2}" type="slidenum">
              <a:rPr lang="en-US" smtClean="0"/>
              <a:pPr/>
              <a:t>15</a:t>
            </a:fld>
            <a:endParaRPr lang="en-US" dirty="0"/>
          </a:p>
        </p:txBody>
      </p:sp>
    </p:spTree>
    <p:extLst>
      <p:ext uri="{BB962C8B-B14F-4D97-AF65-F5344CB8AC3E}">
        <p14:creationId xmlns:p14="http://schemas.microsoft.com/office/powerpoint/2010/main" val="1974205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E5D29D-02E5-8280-807E-4C703591C2FA}"/>
              </a:ext>
            </a:extLst>
          </p:cNvPr>
          <p:cNvSpPr>
            <a:spLocks noGrp="1"/>
          </p:cNvSpPr>
          <p:nvPr>
            <p:ph type="title"/>
          </p:nvPr>
        </p:nvSpPr>
        <p:spPr>
          <a:xfrm>
            <a:off x="6494689" y="73479"/>
            <a:ext cx="5359855" cy="330654"/>
          </a:xfrm>
        </p:spPr>
        <p:txBody>
          <a:bodyPr>
            <a:noAutofit/>
          </a:bodyPr>
          <a:lstStyle/>
          <a:p>
            <a:pPr algn="ctr"/>
            <a:r>
              <a:rPr lang="en-US" sz="2400" dirty="0"/>
              <a:t>II. </a:t>
            </a:r>
            <a:r>
              <a:rPr lang="en-US" sz="2000" dirty="0"/>
              <a:t>Books Have been Added and Taken Out</a:t>
            </a:r>
          </a:p>
        </p:txBody>
      </p:sp>
      <p:sp>
        <p:nvSpPr>
          <p:cNvPr id="4" name="Footer Placeholder 3">
            <a:extLst>
              <a:ext uri="{FF2B5EF4-FFF2-40B4-BE49-F238E27FC236}">
                <a16:creationId xmlns:a16="http://schemas.microsoft.com/office/drawing/2014/main" id="{2ADA073C-F902-6B7B-7527-4FF857C47BE8}"/>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5" name="Slide Number Placeholder 4">
            <a:extLst>
              <a:ext uri="{FF2B5EF4-FFF2-40B4-BE49-F238E27FC236}">
                <a16:creationId xmlns:a16="http://schemas.microsoft.com/office/drawing/2014/main" id="{7F955A32-5584-E603-6634-67E1186D0709}"/>
              </a:ext>
            </a:extLst>
          </p:cNvPr>
          <p:cNvSpPr>
            <a:spLocks noGrp="1"/>
          </p:cNvSpPr>
          <p:nvPr>
            <p:ph type="sldNum" sz="quarter" idx="12"/>
          </p:nvPr>
        </p:nvSpPr>
        <p:spPr/>
        <p:txBody>
          <a:bodyPr/>
          <a:lstStyle/>
          <a:p>
            <a:fld id="{294A09A9-5501-47C1-A89A-A340965A2BE2}" type="slidenum">
              <a:rPr lang="en-US" smtClean="0"/>
              <a:pPr/>
              <a:t>16</a:t>
            </a:fld>
            <a:endParaRPr lang="en-US" dirty="0"/>
          </a:p>
        </p:txBody>
      </p:sp>
      <p:pic>
        <p:nvPicPr>
          <p:cNvPr id="12" name="Content Placeholder 11">
            <a:extLst>
              <a:ext uri="{FF2B5EF4-FFF2-40B4-BE49-F238E27FC236}">
                <a16:creationId xmlns:a16="http://schemas.microsoft.com/office/drawing/2014/main" id="{B36697F3-B588-64FC-E972-563E39E2A49C}"/>
              </a:ext>
            </a:extLst>
          </p:cNvPr>
          <p:cNvPicPr>
            <a:picLocks noGrp="1" noChangeAspect="1"/>
          </p:cNvPicPr>
          <p:nvPr>
            <p:ph sz="quarter" idx="4"/>
          </p:nvPr>
        </p:nvPicPr>
        <p:blipFill>
          <a:blip r:embed="rId3"/>
          <a:stretch>
            <a:fillRect/>
          </a:stretch>
        </p:blipFill>
        <p:spPr>
          <a:xfrm>
            <a:off x="7542907" y="1338312"/>
            <a:ext cx="3547383" cy="5076278"/>
          </a:xfrm>
        </p:spPr>
      </p:pic>
      <p:sp>
        <p:nvSpPr>
          <p:cNvPr id="8" name="Text Placeholder 7">
            <a:extLst>
              <a:ext uri="{FF2B5EF4-FFF2-40B4-BE49-F238E27FC236}">
                <a16:creationId xmlns:a16="http://schemas.microsoft.com/office/drawing/2014/main" id="{1ABFD5C4-0DBD-1570-1A09-E2757E2E86ED}"/>
              </a:ext>
            </a:extLst>
          </p:cNvPr>
          <p:cNvSpPr>
            <a:spLocks noGrp="1"/>
          </p:cNvSpPr>
          <p:nvPr>
            <p:ph type="body" sz="quarter" idx="13"/>
          </p:nvPr>
        </p:nvSpPr>
        <p:spPr/>
        <p:txBody>
          <a:bodyPr>
            <a:normAutofit fontScale="62500" lnSpcReduction="20000"/>
          </a:bodyPr>
          <a:lstStyle/>
          <a:p>
            <a:r>
              <a:rPr lang="en-US" dirty="0"/>
              <a:t>NT</a:t>
            </a:r>
          </a:p>
        </p:txBody>
      </p:sp>
      <p:sp>
        <p:nvSpPr>
          <p:cNvPr id="13" name="TextBox 12">
            <a:extLst>
              <a:ext uri="{FF2B5EF4-FFF2-40B4-BE49-F238E27FC236}">
                <a16:creationId xmlns:a16="http://schemas.microsoft.com/office/drawing/2014/main" id="{F4AF58A3-26D6-2414-8B97-2D13C12852E6}"/>
              </a:ext>
            </a:extLst>
          </p:cNvPr>
          <p:cNvSpPr txBox="1"/>
          <p:nvPr/>
        </p:nvSpPr>
        <p:spPr>
          <a:xfrm>
            <a:off x="7639397" y="6424238"/>
            <a:ext cx="3904904" cy="215444"/>
          </a:xfrm>
          <a:prstGeom prst="rect">
            <a:avLst/>
          </a:prstGeom>
          <a:noFill/>
        </p:spPr>
        <p:txBody>
          <a:bodyPr wrap="square" rtlCol="0">
            <a:spAutoFit/>
          </a:bodyPr>
          <a:lstStyle/>
          <a:p>
            <a:r>
              <a:rPr lang="en-US" sz="800" dirty="0"/>
              <a:t>(Geisler &amp; Turek, 2004). </a:t>
            </a:r>
            <a:r>
              <a:rPr lang="en-US" sz="800" i="1" dirty="0"/>
              <a:t>I don’t have enough faith to be an atheist</a:t>
            </a:r>
            <a:r>
              <a:rPr lang="en-US" sz="800" dirty="0"/>
              <a:t>. [Photograph] Crossway.</a:t>
            </a:r>
          </a:p>
        </p:txBody>
      </p:sp>
      <p:sp>
        <p:nvSpPr>
          <p:cNvPr id="15" name="TextBox 14">
            <a:extLst>
              <a:ext uri="{FF2B5EF4-FFF2-40B4-BE49-F238E27FC236}">
                <a16:creationId xmlns:a16="http://schemas.microsoft.com/office/drawing/2014/main" id="{15A07D52-6F47-34E9-FFB8-7EABBB01C811}"/>
              </a:ext>
            </a:extLst>
          </p:cNvPr>
          <p:cNvSpPr txBox="1"/>
          <p:nvPr/>
        </p:nvSpPr>
        <p:spPr>
          <a:xfrm>
            <a:off x="7380902" y="488042"/>
            <a:ext cx="3422684" cy="738664"/>
          </a:xfrm>
          <a:prstGeom prst="rect">
            <a:avLst/>
          </a:prstGeom>
          <a:noFill/>
        </p:spPr>
        <p:txBody>
          <a:bodyPr wrap="square" rtlCol="0">
            <a:spAutoFit/>
          </a:bodyPr>
          <a:lstStyle/>
          <a:p>
            <a:pPr marL="171450" indent="-171450">
              <a:buFont typeface="Arial" panose="020B0604020202020204" pitchFamily="34" charset="0"/>
              <a:buChar char="•"/>
            </a:pPr>
            <a:r>
              <a:rPr lang="en-US" sz="1050" dirty="0"/>
              <a:t>Just as The Dead Sea Scrolls support the integrity of the Old Testament that we presently use, we have similarly compelling evidence that The New Testament is a reliable reflection of the original books. </a:t>
            </a:r>
            <a:endParaRPr lang="en-US" dirty="0"/>
          </a:p>
        </p:txBody>
      </p:sp>
    </p:spTree>
    <p:extLst>
      <p:ext uri="{BB962C8B-B14F-4D97-AF65-F5344CB8AC3E}">
        <p14:creationId xmlns:p14="http://schemas.microsoft.com/office/powerpoint/2010/main" val="971259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C88BE9-F9AF-B1BF-F53D-D10B92229C33}"/>
              </a:ext>
            </a:extLst>
          </p:cNvPr>
          <p:cNvSpPr>
            <a:spLocks noGrp="1"/>
          </p:cNvSpPr>
          <p:nvPr>
            <p:ph type="title"/>
          </p:nvPr>
        </p:nvSpPr>
        <p:spPr>
          <a:xfrm>
            <a:off x="1748028" y="1219478"/>
            <a:ext cx="8695944" cy="1049897"/>
          </a:xfrm>
        </p:spPr>
        <p:txBody>
          <a:bodyPr>
            <a:normAutofit fontScale="90000"/>
          </a:bodyPr>
          <a:lstStyle/>
          <a:p>
            <a:br>
              <a:rPr lang="en-US" sz="4400" dirty="0"/>
            </a:br>
            <a:br>
              <a:rPr lang="en-US" sz="4400" dirty="0"/>
            </a:br>
            <a:r>
              <a:rPr lang="en-US" sz="4400" dirty="0"/>
              <a:t>III. The Bible is not Historically Accurate</a:t>
            </a:r>
            <a:br>
              <a:rPr lang="en-US" sz="4400" dirty="0"/>
            </a:br>
            <a:br>
              <a:rPr lang="en-US" sz="4400" dirty="0"/>
            </a:br>
            <a:endParaRPr lang="en-US" dirty="0"/>
          </a:p>
        </p:txBody>
      </p:sp>
      <p:sp>
        <p:nvSpPr>
          <p:cNvPr id="9" name="Content Placeholder 8">
            <a:extLst>
              <a:ext uri="{FF2B5EF4-FFF2-40B4-BE49-F238E27FC236}">
                <a16:creationId xmlns:a16="http://schemas.microsoft.com/office/drawing/2014/main" id="{4CDB957C-02DB-F150-8506-991261A1B39D}"/>
              </a:ext>
            </a:extLst>
          </p:cNvPr>
          <p:cNvSpPr>
            <a:spLocks noGrp="1"/>
          </p:cNvSpPr>
          <p:nvPr>
            <p:ph idx="1"/>
          </p:nvPr>
        </p:nvSpPr>
        <p:spPr>
          <a:xfrm>
            <a:off x="2011681" y="2269375"/>
            <a:ext cx="8055032" cy="2676697"/>
          </a:xfrm>
        </p:spPr>
        <p:txBody>
          <a:bodyPr>
            <a:normAutofit fontScale="92500" lnSpcReduction="20000"/>
          </a:bodyPr>
          <a:lstStyle/>
          <a:p>
            <a:pPr marL="342900" indent="-342900" algn="l">
              <a:buClrTx/>
              <a:buFont typeface="Arial" panose="020B0604020202020204" pitchFamily="34" charset="0"/>
              <a:buChar char="•"/>
            </a:pPr>
            <a:r>
              <a:rPr lang="en-US"/>
              <a:t>If </a:t>
            </a:r>
            <a:r>
              <a:rPr lang="en-US" dirty="0"/>
              <a:t>the Bible is true, then not only should the history be accurate, there ought to be physical evidence that objectively corroborates it.</a:t>
            </a:r>
          </a:p>
          <a:p>
            <a:pPr marL="342900" indent="-342900" algn="l">
              <a:buClrTx/>
              <a:buFont typeface="Arial" panose="020B0604020202020204" pitchFamily="34" charset="0"/>
              <a:buChar char="•"/>
            </a:pPr>
            <a:r>
              <a:rPr lang="en-US" dirty="0"/>
              <a:t>The Bible is the only book that can point to historical occurrences to support its theological claims.</a:t>
            </a:r>
          </a:p>
          <a:p>
            <a:pPr marL="342900" indent="-342900" algn="l">
              <a:buClrTx/>
              <a:buFont typeface="Arial" panose="020B0604020202020204" pitchFamily="34" charset="0"/>
              <a:buChar char="•"/>
            </a:pPr>
            <a:r>
              <a:rPr lang="en-US" dirty="0"/>
              <a:t>The New Testament writers included over 30 confirmed individuals in their texts (i.e., Pilate, the entire Herodian bloodline, and so forth</a:t>
            </a:r>
            <a:r>
              <a:rPr lang="en-US" sz="2100" dirty="0"/>
              <a:t>) (Geisler &amp;Turek, 2004).</a:t>
            </a:r>
          </a:p>
          <a:p>
            <a:pPr marL="342900" indent="-342900" algn="l">
              <a:buClrTx/>
              <a:buFont typeface="Arial" panose="020B0604020202020204" pitchFamily="34" charset="0"/>
              <a:buChar char="•"/>
            </a:pPr>
            <a:r>
              <a:rPr lang="en-US" dirty="0"/>
              <a:t>Authored in 2017, </a:t>
            </a:r>
            <a:r>
              <a:rPr lang="en-US" i="1" dirty="0"/>
              <a:t>Etched in Stone </a:t>
            </a:r>
            <a:r>
              <a:rPr lang="en-US" dirty="0"/>
              <a:t>provides over 70 archeological discoveries that attest to the Christian faith's </a:t>
            </a:r>
            <a:r>
              <a:rPr lang="en-US" sz="2100" dirty="0"/>
              <a:t>accuracy (Bassett-Brody, 2017). </a:t>
            </a:r>
          </a:p>
          <a:p>
            <a:pPr algn="l">
              <a:buClrTx/>
            </a:pPr>
            <a:endParaRPr lang="en-US" dirty="0"/>
          </a:p>
        </p:txBody>
      </p:sp>
      <p:sp>
        <p:nvSpPr>
          <p:cNvPr id="4" name="Footer Placeholder 3">
            <a:extLst>
              <a:ext uri="{FF2B5EF4-FFF2-40B4-BE49-F238E27FC236}">
                <a16:creationId xmlns:a16="http://schemas.microsoft.com/office/drawing/2014/main" id="{DEAD4F4D-E7BC-604C-EBCF-11234C7A94B3}"/>
              </a:ext>
            </a:extLst>
          </p:cNvPr>
          <p:cNvSpPr>
            <a:spLocks noGrp="1"/>
          </p:cNvSpPr>
          <p:nvPr>
            <p:ph type="ftr" sz="quarter" idx="10"/>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5" name="Slide Number Placeholder 4">
            <a:extLst>
              <a:ext uri="{FF2B5EF4-FFF2-40B4-BE49-F238E27FC236}">
                <a16:creationId xmlns:a16="http://schemas.microsoft.com/office/drawing/2014/main" id="{B628812F-09A0-1C27-089E-81033D786B65}"/>
              </a:ext>
            </a:extLst>
          </p:cNvPr>
          <p:cNvSpPr>
            <a:spLocks noGrp="1"/>
          </p:cNvSpPr>
          <p:nvPr>
            <p:ph type="sldNum" sz="quarter" idx="11"/>
          </p:nvPr>
        </p:nvSpPr>
        <p:spPr/>
        <p:txBody>
          <a:bodyPr/>
          <a:lstStyle/>
          <a:p>
            <a:fld id="{294A09A9-5501-47C1-A89A-A340965A2BE2}" type="slidenum">
              <a:rPr lang="en-US" smtClean="0"/>
              <a:pPr/>
              <a:t>17</a:t>
            </a:fld>
            <a:endParaRPr lang="en-US" dirty="0"/>
          </a:p>
        </p:txBody>
      </p:sp>
    </p:spTree>
    <p:extLst>
      <p:ext uri="{BB962C8B-B14F-4D97-AF65-F5344CB8AC3E}">
        <p14:creationId xmlns:p14="http://schemas.microsoft.com/office/powerpoint/2010/main" val="686848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E5D29D-02E5-8280-807E-4C703591C2FA}"/>
              </a:ext>
            </a:extLst>
          </p:cNvPr>
          <p:cNvSpPr>
            <a:spLocks noGrp="1"/>
          </p:cNvSpPr>
          <p:nvPr>
            <p:ph type="title"/>
          </p:nvPr>
        </p:nvSpPr>
        <p:spPr>
          <a:xfrm>
            <a:off x="6494689" y="73479"/>
            <a:ext cx="5359855" cy="483474"/>
          </a:xfrm>
        </p:spPr>
        <p:txBody>
          <a:bodyPr>
            <a:noAutofit/>
          </a:bodyPr>
          <a:lstStyle/>
          <a:p>
            <a:pPr algn="ctr"/>
            <a:r>
              <a:rPr lang="en-US" sz="1600" dirty="0"/>
              <a:t>New Testament Figures Cited by Non-Christian Writers and/or Confirmed Through Archeology</a:t>
            </a:r>
          </a:p>
        </p:txBody>
      </p:sp>
      <p:sp>
        <p:nvSpPr>
          <p:cNvPr id="4" name="Footer Placeholder 3">
            <a:extLst>
              <a:ext uri="{FF2B5EF4-FFF2-40B4-BE49-F238E27FC236}">
                <a16:creationId xmlns:a16="http://schemas.microsoft.com/office/drawing/2014/main" id="{2ADA073C-F902-6B7B-7527-4FF857C47BE8}"/>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5" name="Slide Number Placeholder 4">
            <a:extLst>
              <a:ext uri="{FF2B5EF4-FFF2-40B4-BE49-F238E27FC236}">
                <a16:creationId xmlns:a16="http://schemas.microsoft.com/office/drawing/2014/main" id="{7F955A32-5584-E603-6634-67E1186D0709}"/>
              </a:ext>
            </a:extLst>
          </p:cNvPr>
          <p:cNvSpPr>
            <a:spLocks noGrp="1"/>
          </p:cNvSpPr>
          <p:nvPr>
            <p:ph type="sldNum" sz="quarter" idx="12"/>
          </p:nvPr>
        </p:nvSpPr>
        <p:spPr/>
        <p:txBody>
          <a:bodyPr/>
          <a:lstStyle/>
          <a:p>
            <a:fld id="{294A09A9-5501-47C1-A89A-A340965A2BE2}" type="slidenum">
              <a:rPr lang="en-US" smtClean="0"/>
              <a:pPr/>
              <a:t>18</a:t>
            </a:fld>
            <a:endParaRPr lang="en-US" dirty="0"/>
          </a:p>
        </p:txBody>
      </p:sp>
      <p:sp>
        <p:nvSpPr>
          <p:cNvPr id="8" name="Text Placeholder 7">
            <a:extLst>
              <a:ext uri="{FF2B5EF4-FFF2-40B4-BE49-F238E27FC236}">
                <a16:creationId xmlns:a16="http://schemas.microsoft.com/office/drawing/2014/main" id="{1ABFD5C4-0DBD-1570-1A09-E2757E2E86ED}"/>
              </a:ext>
            </a:extLst>
          </p:cNvPr>
          <p:cNvSpPr>
            <a:spLocks noGrp="1"/>
          </p:cNvSpPr>
          <p:nvPr>
            <p:ph type="body" sz="quarter" idx="13"/>
          </p:nvPr>
        </p:nvSpPr>
        <p:spPr/>
        <p:txBody>
          <a:bodyPr>
            <a:normAutofit fontScale="62500" lnSpcReduction="20000"/>
          </a:bodyPr>
          <a:lstStyle/>
          <a:p>
            <a:r>
              <a:rPr lang="en-US" dirty="0"/>
              <a:t>NT</a:t>
            </a:r>
          </a:p>
        </p:txBody>
      </p:sp>
      <p:sp>
        <p:nvSpPr>
          <p:cNvPr id="13" name="TextBox 12">
            <a:extLst>
              <a:ext uri="{FF2B5EF4-FFF2-40B4-BE49-F238E27FC236}">
                <a16:creationId xmlns:a16="http://schemas.microsoft.com/office/drawing/2014/main" id="{F4AF58A3-26D6-2414-8B97-2D13C12852E6}"/>
              </a:ext>
            </a:extLst>
          </p:cNvPr>
          <p:cNvSpPr txBox="1"/>
          <p:nvPr/>
        </p:nvSpPr>
        <p:spPr>
          <a:xfrm>
            <a:off x="7784645" y="6538912"/>
            <a:ext cx="3759655" cy="215444"/>
          </a:xfrm>
          <a:prstGeom prst="rect">
            <a:avLst/>
          </a:prstGeom>
          <a:noFill/>
        </p:spPr>
        <p:txBody>
          <a:bodyPr wrap="square" rtlCol="0">
            <a:spAutoFit/>
          </a:bodyPr>
          <a:lstStyle/>
          <a:p>
            <a:r>
              <a:rPr lang="en-US" sz="800" dirty="0"/>
              <a:t>Geisler &amp; Turek, 2004). </a:t>
            </a:r>
            <a:r>
              <a:rPr lang="en-US" sz="800" i="1" dirty="0"/>
              <a:t>I don’t have enough faith to be an atheist</a:t>
            </a:r>
            <a:r>
              <a:rPr lang="en-US" sz="800" dirty="0"/>
              <a:t>. [Photograph] Crossway.</a:t>
            </a:r>
          </a:p>
        </p:txBody>
      </p:sp>
      <p:pic>
        <p:nvPicPr>
          <p:cNvPr id="11" name="Content Placeholder 10">
            <a:extLst>
              <a:ext uri="{FF2B5EF4-FFF2-40B4-BE49-F238E27FC236}">
                <a16:creationId xmlns:a16="http://schemas.microsoft.com/office/drawing/2014/main" id="{7559D9F7-75AB-F347-FDEB-A01A234BE47E}"/>
              </a:ext>
            </a:extLst>
          </p:cNvPr>
          <p:cNvPicPr>
            <a:picLocks noGrp="1" noChangeAspect="1"/>
          </p:cNvPicPr>
          <p:nvPr>
            <p:ph sz="quarter" idx="4"/>
          </p:nvPr>
        </p:nvPicPr>
        <p:blipFill>
          <a:blip r:embed="rId3"/>
          <a:stretch>
            <a:fillRect/>
          </a:stretch>
        </p:blipFill>
        <p:spPr>
          <a:xfrm>
            <a:off x="7544630" y="609348"/>
            <a:ext cx="3922776" cy="5891465"/>
          </a:xfrm>
        </p:spPr>
      </p:pic>
    </p:spTree>
    <p:extLst>
      <p:ext uri="{BB962C8B-B14F-4D97-AF65-F5344CB8AC3E}">
        <p14:creationId xmlns:p14="http://schemas.microsoft.com/office/powerpoint/2010/main" val="309704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023998-AB5C-9AC4-5333-E9E786B51736}"/>
              </a:ext>
            </a:extLst>
          </p:cNvPr>
          <p:cNvSpPr>
            <a:spLocks noGrp="1"/>
          </p:cNvSpPr>
          <p:nvPr>
            <p:ph type="title"/>
          </p:nvPr>
        </p:nvSpPr>
        <p:spPr>
          <a:xfrm>
            <a:off x="8262851" y="100584"/>
            <a:ext cx="3607724" cy="535340"/>
          </a:xfrm>
        </p:spPr>
        <p:txBody>
          <a:bodyPr>
            <a:normAutofit/>
          </a:bodyPr>
          <a:lstStyle/>
          <a:p>
            <a:r>
              <a:rPr lang="en-US" sz="2400" dirty="0"/>
              <a:t>ETCHED IN STONE</a:t>
            </a:r>
          </a:p>
        </p:txBody>
      </p:sp>
      <p:sp>
        <p:nvSpPr>
          <p:cNvPr id="4" name="Footer Placeholder 3">
            <a:extLst>
              <a:ext uri="{FF2B5EF4-FFF2-40B4-BE49-F238E27FC236}">
                <a16:creationId xmlns:a16="http://schemas.microsoft.com/office/drawing/2014/main" id="{DA952B79-6780-B0AE-4025-8E0EB6225F0F}"/>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5" name="Slide Number Placeholder 4">
            <a:extLst>
              <a:ext uri="{FF2B5EF4-FFF2-40B4-BE49-F238E27FC236}">
                <a16:creationId xmlns:a16="http://schemas.microsoft.com/office/drawing/2014/main" id="{3AEF967F-4454-292F-BBB1-83A1E77464EC}"/>
              </a:ext>
            </a:extLst>
          </p:cNvPr>
          <p:cNvSpPr>
            <a:spLocks noGrp="1"/>
          </p:cNvSpPr>
          <p:nvPr>
            <p:ph type="sldNum" sz="quarter" idx="12"/>
          </p:nvPr>
        </p:nvSpPr>
        <p:spPr/>
        <p:txBody>
          <a:bodyPr/>
          <a:lstStyle/>
          <a:p>
            <a:fld id="{294A09A9-5501-47C1-A89A-A340965A2BE2}" type="slidenum">
              <a:rPr lang="en-US" smtClean="0"/>
              <a:pPr/>
              <a:t>19</a:t>
            </a:fld>
            <a:endParaRPr lang="en-US" dirty="0"/>
          </a:p>
        </p:txBody>
      </p:sp>
      <p:pic>
        <p:nvPicPr>
          <p:cNvPr id="12" name="Content Placeholder 11">
            <a:extLst>
              <a:ext uri="{FF2B5EF4-FFF2-40B4-BE49-F238E27FC236}">
                <a16:creationId xmlns:a16="http://schemas.microsoft.com/office/drawing/2014/main" id="{9E0B2560-0201-8245-0521-8A87D441387D}"/>
              </a:ext>
            </a:extLst>
          </p:cNvPr>
          <p:cNvPicPr>
            <a:picLocks noGrp="1" noChangeAspect="1"/>
          </p:cNvPicPr>
          <p:nvPr>
            <p:ph sz="quarter" idx="4"/>
          </p:nvPr>
        </p:nvPicPr>
        <p:blipFill>
          <a:blip r:embed="rId3"/>
          <a:stretch>
            <a:fillRect/>
          </a:stretch>
        </p:blipFill>
        <p:spPr>
          <a:xfrm>
            <a:off x="8212229" y="754665"/>
            <a:ext cx="3708968" cy="5586413"/>
          </a:xfrm>
        </p:spPr>
      </p:pic>
      <p:sp>
        <p:nvSpPr>
          <p:cNvPr id="8" name="Text Placeholder 7">
            <a:extLst>
              <a:ext uri="{FF2B5EF4-FFF2-40B4-BE49-F238E27FC236}">
                <a16:creationId xmlns:a16="http://schemas.microsoft.com/office/drawing/2014/main" id="{8DC90C18-C4E6-0288-E24E-6C21E5D9D127}"/>
              </a:ext>
            </a:extLst>
          </p:cNvPr>
          <p:cNvSpPr>
            <a:spLocks noGrp="1"/>
          </p:cNvSpPr>
          <p:nvPr>
            <p:ph type="body" sz="quarter" idx="13"/>
          </p:nvPr>
        </p:nvSpPr>
        <p:spPr/>
        <p:txBody>
          <a:bodyPr>
            <a:normAutofit fontScale="62500" lnSpcReduction="20000"/>
          </a:bodyPr>
          <a:lstStyle/>
          <a:p>
            <a:r>
              <a:rPr lang="en-US" dirty="0"/>
              <a:t>NT</a:t>
            </a:r>
          </a:p>
        </p:txBody>
      </p:sp>
      <p:sp>
        <p:nvSpPr>
          <p:cNvPr id="13" name="TextBox 12">
            <a:extLst>
              <a:ext uri="{FF2B5EF4-FFF2-40B4-BE49-F238E27FC236}">
                <a16:creationId xmlns:a16="http://schemas.microsoft.com/office/drawing/2014/main" id="{A2DD4012-08F5-E660-FA05-3BBF6D13717B}"/>
              </a:ext>
            </a:extLst>
          </p:cNvPr>
          <p:cNvSpPr txBox="1"/>
          <p:nvPr/>
        </p:nvSpPr>
        <p:spPr>
          <a:xfrm>
            <a:off x="8262851" y="6392487"/>
            <a:ext cx="3362499" cy="369332"/>
          </a:xfrm>
          <a:prstGeom prst="rect">
            <a:avLst/>
          </a:prstGeom>
          <a:noFill/>
        </p:spPr>
        <p:txBody>
          <a:bodyPr wrap="square" rtlCol="0">
            <a:spAutoFit/>
          </a:bodyPr>
          <a:lstStyle/>
          <a:p>
            <a:r>
              <a:rPr lang="en-US" sz="900" dirty="0"/>
              <a:t>Bassett-Brody, L. (2017). </a:t>
            </a:r>
            <a:r>
              <a:rPr lang="en-US" sz="900" i="1" dirty="0"/>
              <a:t>Etched in stone: archeological discoveries that prove the Bible</a:t>
            </a:r>
            <a:r>
              <a:rPr lang="en-US" sz="900" dirty="0"/>
              <a:t>. [Photograph]. WND Books.</a:t>
            </a:r>
            <a:endParaRPr lang="en-US" dirty="0"/>
          </a:p>
        </p:txBody>
      </p:sp>
    </p:spTree>
    <p:extLst>
      <p:ext uri="{BB962C8B-B14F-4D97-AF65-F5344CB8AC3E}">
        <p14:creationId xmlns:p14="http://schemas.microsoft.com/office/powerpoint/2010/main" val="2998481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p:txBody>
          <a:bodyPr>
            <a:normAutofit/>
          </a:bodyPr>
          <a:lstStyle/>
          <a:p>
            <a:r>
              <a:rPr lang="en-US" dirty="0">
                <a:solidFill>
                  <a:schemeClr val="accent3"/>
                </a:solidFill>
                <a:latin typeface="Baskerville Old Face" panose="02020602080505020303" pitchFamily="18" charset="77"/>
                <a:cs typeface="Calibri Light"/>
              </a:rPr>
              <a:t>Agenda</a:t>
            </a:r>
            <a:endParaRPr lang="en-US" dirty="0">
              <a:solidFill>
                <a:schemeClr val="accent3"/>
              </a:solidFill>
              <a:latin typeface="Baskerville Old Face" panose="02020602080505020303" pitchFamily="18" charset="77"/>
            </a:endParaRPr>
          </a:p>
        </p:txBody>
      </p:sp>
      <p:sp>
        <p:nvSpPr>
          <p:cNvPr id="4" name="Text Placeholder 3">
            <a:extLst>
              <a:ext uri="{FF2B5EF4-FFF2-40B4-BE49-F238E27FC236}">
                <a16:creationId xmlns:a16="http://schemas.microsoft.com/office/drawing/2014/main" id="{7090AC0D-F624-B281-1AB5-687E5F6B3291}"/>
              </a:ext>
            </a:extLst>
          </p:cNvPr>
          <p:cNvSpPr>
            <a:spLocks noGrp="1"/>
          </p:cNvSpPr>
          <p:nvPr>
            <p:ph type="body" sz="quarter" idx="13"/>
          </p:nvPr>
        </p:nvSpPr>
        <p:spPr/>
        <p:txBody>
          <a:bodyPr/>
          <a:lstStyle/>
          <a:p>
            <a:r>
              <a:rPr lang="en-US" dirty="0"/>
              <a:t>A</a:t>
            </a: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1654192" y="3058939"/>
            <a:ext cx="1243661" cy="790090"/>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0" y="2342954"/>
            <a:ext cx="1791038" cy="2033695"/>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p:txBody>
          <a:bodyPr vert="horz" lIns="91440" tIns="45720" rIns="91440" bIns="45720" rtlCol="0" anchor="t">
            <a:normAutofit lnSpcReduction="10000"/>
          </a:bodyPr>
          <a:lstStyle/>
          <a:p>
            <a:pPr marL="0" indent="0">
              <a:lnSpc>
                <a:spcPct val="150000"/>
              </a:lnSpc>
              <a:buNone/>
            </a:pPr>
            <a:r>
              <a:rPr lang="en-US" sz="2000" dirty="0">
                <a:solidFill>
                  <a:schemeClr val="accent3"/>
                </a:solidFill>
                <a:latin typeface="Gill Sans Nova Light" panose="020B0302020104020203" pitchFamily="34" charset="0"/>
                <a:cs typeface="Gill Sans Light" panose="020B0302020104020203" pitchFamily="34" charset="-79"/>
              </a:rPr>
              <a:t>I. Introductions</a:t>
            </a:r>
          </a:p>
          <a:p>
            <a:pPr marL="0" indent="0">
              <a:lnSpc>
                <a:spcPct val="150000"/>
              </a:lnSpc>
              <a:buNone/>
            </a:pPr>
            <a:r>
              <a:rPr lang="en-US" sz="2000" dirty="0">
                <a:latin typeface="Gill Sans Nova Light" panose="020B0302020104020203" pitchFamily="34" charset="0"/>
                <a:cs typeface="Gill Sans Light" panose="020B0302020104020203" pitchFamily="34" charset="-79"/>
              </a:rPr>
              <a:t>II. </a:t>
            </a:r>
            <a:r>
              <a:rPr lang="en-US" sz="2000" dirty="0">
                <a:solidFill>
                  <a:schemeClr val="accent3"/>
                </a:solidFill>
                <a:latin typeface="Gill Sans Nova Light" panose="020B0302020104020203" pitchFamily="34" charset="0"/>
                <a:cs typeface="Gill Sans Light" panose="020B0302020104020203" pitchFamily="34" charset="-79"/>
              </a:rPr>
              <a:t>Primary </a:t>
            </a:r>
            <a:r>
              <a:rPr lang="en-US" sz="2000" dirty="0">
                <a:latin typeface="Gill Sans Nova Light" panose="020B0302020104020203" pitchFamily="34" charset="0"/>
                <a:cs typeface="Gill Sans Light" panose="020B0302020104020203" pitchFamily="34" charset="-79"/>
              </a:rPr>
              <a:t>G</a:t>
            </a:r>
            <a:r>
              <a:rPr lang="en-US" sz="2000" dirty="0">
                <a:solidFill>
                  <a:schemeClr val="accent3"/>
                </a:solidFill>
                <a:latin typeface="Gill Sans Nova Light" panose="020B0302020104020203" pitchFamily="34" charset="0"/>
                <a:cs typeface="Gill Sans Light" panose="020B0302020104020203" pitchFamily="34" charset="-79"/>
              </a:rPr>
              <a:t>oals</a:t>
            </a:r>
          </a:p>
          <a:p>
            <a:pPr marL="0" indent="0">
              <a:lnSpc>
                <a:spcPct val="150000"/>
              </a:lnSpc>
              <a:buNone/>
            </a:pPr>
            <a:r>
              <a:rPr lang="en-US" sz="2000" dirty="0">
                <a:solidFill>
                  <a:schemeClr val="accent3"/>
                </a:solidFill>
                <a:latin typeface="Gill Sans Nova Light" panose="020B0302020104020203" pitchFamily="34" charset="0"/>
                <a:cs typeface="Gill Sans Light" panose="020B0302020104020203" pitchFamily="34" charset="-79"/>
              </a:rPr>
              <a:t>III. Where Does Our Bible Come From?</a:t>
            </a:r>
          </a:p>
          <a:p>
            <a:pPr marL="0" indent="0">
              <a:lnSpc>
                <a:spcPct val="150000"/>
              </a:lnSpc>
              <a:buNone/>
            </a:pPr>
            <a:r>
              <a:rPr lang="en-US" sz="2000" dirty="0">
                <a:latin typeface="Gill Sans Nova Light" panose="020B0302020104020203" pitchFamily="34" charset="0"/>
                <a:cs typeface="Gill Sans Light" panose="020B0302020104020203" pitchFamily="34" charset="-79"/>
              </a:rPr>
              <a:t>IV. Four Fundamental Challenges to the Bible</a:t>
            </a:r>
          </a:p>
          <a:p>
            <a:pPr marL="0" indent="0">
              <a:lnSpc>
                <a:spcPct val="150000"/>
              </a:lnSpc>
              <a:buNone/>
            </a:pPr>
            <a:r>
              <a:rPr lang="en-US" sz="2000" dirty="0">
                <a:solidFill>
                  <a:schemeClr val="accent3"/>
                </a:solidFill>
                <a:latin typeface="Gill Sans Nova Light" panose="020B0302020104020203" pitchFamily="34" charset="0"/>
                <a:cs typeface="Gill Sans Light" panose="020B0302020104020203" pitchFamily="34" charset="-79"/>
              </a:rPr>
              <a:t>V. Q&amp;A Discussion</a:t>
            </a:r>
          </a:p>
          <a:p>
            <a:pPr marL="0" indent="0">
              <a:lnSpc>
                <a:spcPct val="150000"/>
              </a:lnSpc>
              <a:buNone/>
            </a:pPr>
            <a:r>
              <a:rPr lang="en-US" sz="2000" dirty="0">
                <a:solidFill>
                  <a:schemeClr val="accent3"/>
                </a:solidFill>
                <a:latin typeface="Gill Sans Nova Light" panose="020B0302020104020203" pitchFamily="34" charset="0"/>
                <a:cs typeface="Gill Sans Light" panose="020B0302020104020203" pitchFamily="34" charset="-79"/>
              </a:rPr>
              <a:t>VII. Closing Prayer</a:t>
            </a:r>
          </a:p>
          <a:p>
            <a:endParaRPr lang="en-US" dirty="0">
              <a:solidFill>
                <a:schemeClr val="accent3"/>
              </a:solidFill>
              <a:latin typeface="Gill Sans Nova Light" panose="020B0302020104020203" pitchFamily="34" charset="0"/>
              <a:cs typeface="Calibri"/>
            </a:endParaRPr>
          </a:p>
        </p:txBody>
      </p:sp>
      <p:sp>
        <p:nvSpPr>
          <p:cNvPr id="5" name="Footer Placeholder 4">
            <a:extLst>
              <a:ext uri="{FF2B5EF4-FFF2-40B4-BE49-F238E27FC236}">
                <a16:creationId xmlns:a16="http://schemas.microsoft.com/office/drawing/2014/main" id="{4A947406-5839-A735-732D-5690E6315B95}"/>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2</a:t>
            </a:fld>
            <a:endParaRPr lang="en-US" dirty="0"/>
          </a:p>
        </p:txBody>
      </p:sp>
    </p:spTree>
    <p:extLst>
      <p:ext uri="{BB962C8B-B14F-4D97-AF65-F5344CB8AC3E}">
        <p14:creationId xmlns:p14="http://schemas.microsoft.com/office/powerpoint/2010/main" val="1859527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C88BE9-F9AF-B1BF-F53D-D10B92229C33}"/>
              </a:ext>
            </a:extLst>
          </p:cNvPr>
          <p:cNvSpPr>
            <a:spLocks noGrp="1"/>
          </p:cNvSpPr>
          <p:nvPr>
            <p:ph type="title"/>
          </p:nvPr>
        </p:nvSpPr>
        <p:spPr>
          <a:xfrm>
            <a:off x="1748028" y="1389888"/>
            <a:ext cx="8695944" cy="1049897"/>
          </a:xfrm>
        </p:spPr>
        <p:txBody>
          <a:bodyPr>
            <a:normAutofit fontScale="90000"/>
          </a:bodyPr>
          <a:lstStyle/>
          <a:p>
            <a:br>
              <a:rPr lang="en-US" sz="4400" dirty="0"/>
            </a:br>
            <a:br>
              <a:rPr lang="en-US" sz="4400" dirty="0"/>
            </a:br>
            <a:r>
              <a:rPr lang="en-US" sz="4400" dirty="0"/>
              <a:t>IV. </a:t>
            </a:r>
            <a:r>
              <a:rPr lang="en-US" sz="4000" dirty="0"/>
              <a:t>How Do You Know it is Divinely Inspired?</a:t>
            </a:r>
            <a:br>
              <a:rPr lang="en-US" sz="4400" dirty="0"/>
            </a:br>
            <a:br>
              <a:rPr lang="en-US" sz="4400" dirty="0"/>
            </a:br>
            <a:endParaRPr lang="en-US" dirty="0"/>
          </a:p>
        </p:txBody>
      </p:sp>
      <p:sp>
        <p:nvSpPr>
          <p:cNvPr id="9" name="Content Placeholder 8">
            <a:extLst>
              <a:ext uri="{FF2B5EF4-FFF2-40B4-BE49-F238E27FC236}">
                <a16:creationId xmlns:a16="http://schemas.microsoft.com/office/drawing/2014/main" id="{4CDB957C-02DB-F150-8506-991261A1B39D}"/>
              </a:ext>
            </a:extLst>
          </p:cNvPr>
          <p:cNvSpPr>
            <a:spLocks noGrp="1"/>
          </p:cNvSpPr>
          <p:nvPr>
            <p:ph idx="1"/>
          </p:nvPr>
        </p:nvSpPr>
        <p:spPr>
          <a:xfrm>
            <a:off x="2011681" y="2439785"/>
            <a:ext cx="8055032" cy="2506287"/>
          </a:xfrm>
        </p:spPr>
        <p:txBody>
          <a:bodyPr>
            <a:normAutofit/>
          </a:bodyPr>
          <a:lstStyle/>
          <a:p>
            <a:pPr marL="342900" indent="-342900" algn="l">
              <a:buClrTx/>
              <a:buFont typeface="Arial" panose="020B0604020202020204" pitchFamily="34" charset="0"/>
              <a:buChar char="•"/>
            </a:pPr>
            <a:r>
              <a:rPr lang="en-US" dirty="0"/>
              <a:t>“The Bible has the stamp of the supernatural … Supernatural predictions, supernatural unity, supernatural insight, records supernatural events, has supernatural impact, and has shown supernatural endurance and survival”</a:t>
            </a:r>
            <a:r>
              <a:rPr lang="en-US" dirty="0">
                <a:solidFill>
                  <a:srgbClr val="FF0000"/>
                </a:solidFill>
              </a:rPr>
              <a:t> </a:t>
            </a:r>
            <a:r>
              <a:rPr lang="en-US" dirty="0"/>
              <a:t>(Koukl, 2002, p. 10).”</a:t>
            </a:r>
          </a:p>
          <a:p>
            <a:pPr marL="342900" indent="-342900" algn="l">
              <a:buClrTx/>
              <a:buFont typeface="Arial" panose="020B0604020202020204" pitchFamily="34" charset="0"/>
              <a:buChar char="•"/>
            </a:pPr>
            <a:r>
              <a:rPr lang="en-US" dirty="0"/>
              <a:t>The Bible is the only volume ever produced by man in which detailed prophecies about the rise and fall of individuals and empires are given with hairsplitting accuracy (Koukl, 2002, p. 7).</a:t>
            </a:r>
          </a:p>
        </p:txBody>
      </p:sp>
      <p:sp>
        <p:nvSpPr>
          <p:cNvPr id="4" name="Footer Placeholder 3">
            <a:extLst>
              <a:ext uri="{FF2B5EF4-FFF2-40B4-BE49-F238E27FC236}">
                <a16:creationId xmlns:a16="http://schemas.microsoft.com/office/drawing/2014/main" id="{DEAD4F4D-E7BC-604C-EBCF-11234C7A94B3}"/>
              </a:ext>
            </a:extLst>
          </p:cNvPr>
          <p:cNvSpPr>
            <a:spLocks noGrp="1"/>
          </p:cNvSpPr>
          <p:nvPr>
            <p:ph type="ftr" sz="quarter" idx="10"/>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5" name="Slide Number Placeholder 4">
            <a:extLst>
              <a:ext uri="{FF2B5EF4-FFF2-40B4-BE49-F238E27FC236}">
                <a16:creationId xmlns:a16="http://schemas.microsoft.com/office/drawing/2014/main" id="{B628812F-09A0-1C27-089E-81033D786B65}"/>
              </a:ext>
            </a:extLst>
          </p:cNvPr>
          <p:cNvSpPr>
            <a:spLocks noGrp="1"/>
          </p:cNvSpPr>
          <p:nvPr>
            <p:ph type="sldNum" sz="quarter" idx="11"/>
          </p:nvPr>
        </p:nvSpPr>
        <p:spPr/>
        <p:txBody>
          <a:bodyPr/>
          <a:lstStyle/>
          <a:p>
            <a:fld id="{294A09A9-5501-47C1-A89A-A340965A2BE2}" type="slidenum">
              <a:rPr lang="en-US" smtClean="0"/>
              <a:pPr/>
              <a:t>20</a:t>
            </a:fld>
            <a:endParaRPr lang="en-US" dirty="0"/>
          </a:p>
        </p:txBody>
      </p:sp>
    </p:spTree>
    <p:extLst>
      <p:ext uri="{BB962C8B-B14F-4D97-AF65-F5344CB8AC3E}">
        <p14:creationId xmlns:p14="http://schemas.microsoft.com/office/powerpoint/2010/main" val="180899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1169601"/>
            <a:ext cx="8695944" cy="1325880"/>
          </a:xfrm>
        </p:spPr>
        <p:txBody>
          <a:bodyPr/>
          <a:lstStyle/>
          <a:p>
            <a:r>
              <a:rPr lang="en-US" dirty="0">
                <a:solidFill>
                  <a:schemeClr val="accent3"/>
                </a:solidFill>
                <a:latin typeface="Baskerville Old Face" panose="02020602080505020303" pitchFamily="18" charset="77"/>
              </a:rPr>
              <a:t>Closing Prayer</a:t>
            </a:r>
            <a:endParaRPr lang="en-US" dirty="0"/>
          </a:p>
        </p:txBody>
      </p:sp>
      <p:pic>
        <p:nvPicPr>
          <p:cNvPr id="7" name="Content Placeholder 6">
            <a:extLst>
              <a:ext uri="{FF2B5EF4-FFF2-40B4-BE49-F238E27FC236}">
                <a16:creationId xmlns:a16="http://schemas.microsoft.com/office/drawing/2014/main" id="{0ECD7491-5164-16B5-FBD2-699D5248127E}"/>
              </a:ext>
            </a:extLst>
          </p:cNvPr>
          <p:cNvPicPr>
            <a:picLocks noGrp="1" noChangeAspect="1"/>
          </p:cNvPicPr>
          <p:nvPr>
            <p:ph idx="1"/>
          </p:nvPr>
        </p:nvPicPr>
        <p:blipFill>
          <a:blip r:embed="rId3"/>
          <a:stretch>
            <a:fillRect/>
          </a:stretch>
        </p:blipFill>
        <p:spPr>
          <a:xfrm>
            <a:off x="3302204" y="2250255"/>
            <a:ext cx="5905804" cy="1632034"/>
          </a:xfrm>
        </p:spPr>
      </p:pic>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21</a:t>
            </a:fld>
            <a:endParaRPr lang="en-US" dirty="0"/>
          </a:p>
        </p:txBody>
      </p:sp>
      <p:sp>
        <p:nvSpPr>
          <p:cNvPr id="3" name="TextBox 2">
            <a:extLst>
              <a:ext uri="{FF2B5EF4-FFF2-40B4-BE49-F238E27FC236}">
                <a16:creationId xmlns:a16="http://schemas.microsoft.com/office/drawing/2014/main" id="{795FC37C-CE1E-5E56-0E1B-F442A3DBA5F2}"/>
              </a:ext>
            </a:extLst>
          </p:cNvPr>
          <p:cNvSpPr txBox="1"/>
          <p:nvPr/>
        </p:nvSpPr>
        <p:spPr>
          <a:xfrm>
            <a:off x="4700848" y="3882289"/>
            <a:ext cx="2845724" cy="461665"/>
          </a:xfrm>
          <a:prstGeom prst="rect">
            <a:avLst/>
          </a:prstGeom>
          <a:noFill/>
        </p:spPr>
        <p:txBody>
          <a:bodyPr wrap="square" rtlCol="0">
            <a:spAutoFit/>
          </a:bodyPr>
          <a:lstStyle/>
          <a:p>
            <a:r>
              <a:rPr lang="en-US" sz="1400" dirty="0"/>
              <a:t>(Morrow &amp; Stone, 2021, p. 112)</a:t>
            </a:r>
          </a:p>
          <a:p>
            <a:endParaRPr lang="en-US" sz="1000" dirty="0"/>
          </a:p>
        </p:txBody>
      </p:sp>
    </p:spTree>
    <p:extLst>
      <p:ext uri="{BB962C8B-B14F-4D97-AF65-F5344CB8AC3E}">
        <p14:creationId xmlns:p14="http://schemas.microsoft.com/office/powerpoint/2010/main" val="520700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lstStyle/>
          <a:p>
            <a:r>
              <a:rPr lang="en-US" dirty="0"/>
              <a:t>Thank you</a:t>
            </a:r>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a:xfrm>
            <a:off x="8229600" y="2032462"/>
            <a:ext cx="2980944" cy="2823002"/>
          </a:xfrm>
        </p:spPr>
        <p:txBody>
          <a:bodyPr/>
          <a:lstStyle/>
          <a:p>
            <a:pPr algn="ctr"/>
            <a:r>
              <a:rPr lang="en-US" dirty="0"/>
              <a:t>M. Smith​</a:t>
            </a:r>
          </a:p>
          <a:p>
            <a:pPr rtl="0" fontAlgn="base"/>
            <a:r>
              <a:rPr lang="en-US" sz="1800" b="0" i="0" dirty="0">
                <a:solidFill>
                  <a:schemeClr val="dk1"/>
                </a:solidFill>
                <a:effectLst/>
                <a:latin typeface="+mn-lt"/>
                <a:ea typeface="+mn-ea"/>
                <a:cs typeface="+mn-cs"/>
              </a:rPr>
              <a:t>info@thereclamationproject.net‬‬</a:t>
            </a:r>
          </a:p>
          <a:p>
            <a:r>
              <a:rPr lang="en-US" dirty="0"/>
              <a:t> </a:t>
            </a:r>
          </a:p>
        </p:txBody>
      </p:sp>
    </p:spTree>
    <p:extLst>
      <p:ext uri="{BB962C8B-B14F-4D97-AF65-F5344CB8AC3E}">
        <p14:creationId xmlns:p14="http://schemas.microsoft.com/office/powerpoint/2010/main" val="2790251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441E-1A6F-3250-4B3A-DE12E7A857C1}"/>
              </a:ext>
            </a:extLst>
          </p:cNvPr>
          <p:cNvSpPr>
            <a:spLocks noGrp="1"/>
          </p:cNvSpPr>
          <p:nvPr>
            <p:ph type="title"/>
          </p:nvPr>
        </p:nvSpPr>
        <p:spPr/>
        <p:txBody>
          <a:bodyPr/>
          <a:lstStyle/>
          <a:p>
            <a:r>
              <a:rPr lang="en-US" dirty="0"/>
              <a:t>References</a:t>
            </a:r>
          </a:p>
        </p:txBody>
      </p:sp>
      <p:sp>
        <p:nvSpPr>
          <p:cNvPr id="3" name="Footer Placeholder 2">
            <a:extLst>
              <a:ext uri="{FF2B5EF4-FFF2-40B4-BE49-F238E27FC236}">
                <a16:creationId xmlns:a16="http://schemas.microsoft.com/office/drawing/2014/main" id="{D6076627-3A38-A6D2-5057-D01C41657F18}"/>
              </a:ext>
            </a:extLst>
          </p:cNvPr>
          <p:cNvSpPr>
            <a:spLocks noGrp="1"/>
          </p:cNvSpPr>
          <p:nvPr>
            <p:ph type="ftr" sz="quarter" idx="11"/>
          </p:nvPr>
        </p:nvSpPr>
        <p:spPr/>
        <p:txBody>
          <a:bodyPr/>
          <a:lstStyle/>
          <a:p>
            <a:r>
              <a:rPr lang="en-US" sz="1200" b="1" i="1" dirty="0">
                <a:latin typeface="+mn-lt"/>
                <a:ea typeface="+mn-ea"/>
                <a:cs typeface="+mn-cs"/>
              </a:rPr>
              <a:t>Defending the Integrity of the Bible</a:t>
            </a:r>
            <a:endParaRPr lang="en-US" dirty="0"/>
          </a:p>
        </p:txBody>
      </p:sp>
      <p:sp>
        <p:nvSpPr>
          <p:cNvPr id="4" name="Slide Number Placeholder 3">
            <a:extLst>
              <a:ext uri="{FF2B5EF4-FFF2-40B4-BE49-F238E27FC236}">
                <a16:creationId xmlns:a16="http://schemas.microsoft.com/office/drawing/2014/main" id="{AA14BA1D-FD57-D820-0FB6-CC481A2576C2}"/>
              </a:ext>
            </a:extLst>
          </p:cNvPr>
          <p:cNvSpPr>
            <a:spLocks noGrp="1"/>
          </p:cNvSpPr>
          <p:nvPr>
            <p:ph type="sldNum" sz="quarter" idx="12"/>
          </p:nvPr>
        </p:nvSpPr>
        <p:spPr/>
        <p:txBody>
          <a:bodyPr/>
          <a:lstStyle/>
          <a:p>
            <a:fld id="{294A09A9-5501-47C1-A89A-A340965A2BE2}" type="slidenum">
              <a:rPr lang="en-US" smtClean="0"/>
              <a:t>23</a:t>
            </a:fld>
            <a:endParaRPr lang="en-US" dirty="0"/>
          </a:p>
        </p:txBody>
      </p:sp>
      <p:sp>
        <p:nvSpPr>
          <p:cNvPr id="6" name="TextBox 5">
            <a:extLst>
              <a:ext uri="{FF2B5EF4-FFF2-40B4-BE49-F238E27FC236}">
                <a16:creationId xmlns:a16="http://schemas.microsoft.com/office/drawing/2014/main" id="{BDEDEC8D-DEE8-2854-5642-F0CC3DE3BAE3}"/>
              </a:ext>
            </a:extLst>
          </p:cNvPr>
          <p:cNvSpPr txBox="1"/>
          <p:nvPr/>
        </p:nvSpPr>
        <p:spPr>
          <a:xfrm>
            <a:off x="860367" y="2946862"/>
            <a:ext cx="10212186" cy="3016210"/>
          </a:xfrm>
          <a:prstGeom prst="rect">
            <a:avLst/>
          </a:prstGeom>
          <a:noFill/>
        </p:spPr>
        <p:txBody>
          <a:bodyPr wrap="square" rtlCol="0">
            <a:spAutoFit/>
          </a:bodyPr>
          <a:lstStyle/>
          <a:p>
            <a:endParaRPr lang="en-US" sz="1000" dirty="0"/>
          </a:p>
          <a:p>
            <a:r>
              <a:rPr lang="en-US" sz="1000" dirty="0"/>
              <a:t>Apologetics | Christianity. (n.d.). Encyclopedia Britannica. </a:t>
            </a:r>
            <a:r>
              <a:rPr lang="en-US" sz="1000" dirty="0">
                <a:hlinkClick r:id="rId3"/>
              </a:rPr>
              <a:t>https://www.britannica.com/topic/apologetics</a:t>
            </a:r>
            <a:endParaRPr lang="en-US" sz="1000" dirty="0"/>
          </a:p>
          <a:p>
            <a:endParaRPr lang="en-US" sz="1000" dirty="0"/>
          </a:p>
          <a:p>
            <a:r>
              <a:rPr lang="en-US" sz="1000" dirty="0"/>
              <a:t>Chery, F. (2022, November 12). </a:t>
            </a:r>
            <a:r>
              <a:rPr lang="en-US" sz="1000" i="1" dirty="0"/>
              <a:t>15 important Bible verses about defending the faith</a:t>
            </a:r>
            <a:r>
              <a:rPr lang="en-US" sz="1000" dirty="0"/>
              <a:t>. Bible Reasons. </a:t>
            </a:r>
            <a:r>
              <a:rPr lang="en-US" sz="1000" dirty="0">
                <a:hlinkClick r:id="rId3"/>
              </a:rPr>
              <a:t>https://biblereasons.com/defending-the-faith/</a:t>
            </a:r>
            <a:endParaRPr lang="en-US" sz="1000" dirty="0"/>
          </a:p>
          <a:p>
            <a:endParaRPr lang="en-US" sz="1000" dirty="0"/>
          </a:p>
          <a:p>
            <a:r>
              <a:rPr lang="en-US" sz="1000" dirty="0"/>
              <a:t>Geisler, N. L., &amp; Turek, F. (2004). </a:t>
            </a:r>
            <a:r>
              <a:rPr lang="en-US" sz="1000" i="1" dirty="0"/>
              <a:t>I don’t have enough faith to be an atheist</a:t>
            </a:r>
            <a:r>
              <a:rPr lang="en-US" sz="1000" dirty="0"/>
              <a:t>. Crossway.</a:t>
            </a:r>
          </a:p>
          <a:p>
            <a:endParaRPr lang="en-US" sz="1000" dirty="0"/>
          </a:p>
          <a:p>
            <a:r>
              <a:rPr lang="en-US" sz="1000" dirty="0"/>
              <a:t>Holy Bible, New International Version. (2011). Bible Gateway. </a:t>
            </a:r>
            <a:r>
              <a:rPr lang="en-US" sz="1000" dirty="0">
                <a:hlinkClick r:id="rId4"/>
              </a:rPr>
              <a:t>https://www.biblegateway.com/ </a:t>
            </a:r>
            <a:r>
              <a:rPr lang="en-US" sz="1000" dirty="0"/>
              <a:t>(Original work published 1973)</a:t>
            </a:r>
          </a:p>
          <a:p>
            <a:endParaRPr lang="en-US" sz="1000" dirty="0"/>
          </a:p>
          <a:p>
            <a:r>
              <a:rPr lang="en-US" sz="1000" dirty="0"/>
              <a:t>Kennedy, J. &amp; Newcombe, J. (2006). </a:t>
            </a:r>
            <a:r>
              <a:rPr lang="en-US" sz="1000" i="1" dirty="0"/>
              <a:t>The Da Vinci myth versus the gospel truth</a:t>
            </a:r>
            <a:r>
              <a:rPr lang="en-US" sz="1000" dirty="0"/>
              <a:t>. Crossway.</a:t>
            </a:r>
          </a:p>
          <a:p>
            <a:endParaRPr lang="en-US" sz="1000" dirty="0"/>
          </a:p>
          <a:p>
            <a:r>
              <a:rPr lang="en-US" sz="1000" dirty="0"/>
              <a:t>Koukl, G. (2002). </a:t>
            </a:r>
            <a:r>
              <a:rPr lang="en-US" sz="1000" i="1" dirty="0"/>
              <a:t>Course one of three: Ambassador basic curriculum. The Bible: has God spoken</a:t>
            </a:r>
            <a:r>
              <a:rPr lang="en-US" sz="1000" dirty="0"/>
              <a:t>. [pdf study notes on Audiobook]. Stand </a:t>
            </a:r>
            <a:r>
              <a:rPr lang="en-US" sz="1000"/>
              <a:t>to Reason.</a:t>
            </a:r>
            <a:endParaRPr lang="en-US" sz="1000" dirty="0"/>
          </a:p>
          <a:p>
            <a:endParaRPr lang="en-US" sz="1000" dirty="0"/>
          </a:p>
          <a:p>
            <a:r>
              <a:rPr lang="en-US" sz="1000" dirty="0"/>
              <a:t>Koukl, G. (2003). </a:t>
            </a:r>
            <a:r>
              <a:rPr lang="en-US" sz="1000" i="1" dirty="0"/>
              <a:t>Course one of three: Ambassador basic curriculum. The Bible: has God spoken</a:t>
            </a:r>
            <a:r>
              <a:rPr lang="en-US" sz="1000" dirty="0"/>
              <a:t>. [Audiobook]. Stand to Reason.</a:t>
            </a:r>
          </a:p>
          <a:p>
            <a:endParaRPr lang="en-US" sz="1000" dirty="0"/>
          </a:p>
          <a:p>
            <a:r>
              <a:rPr lang="en-US" sz="1000" dirty="0"/>
              <a:t>Koukl, G. (2019). </a:t>
            </a:r>
            <a:r>
              <a:rPr lang="en-US" sz="1000" i="1" dirty="0"/>
              <a:t>Tactics: a game plan for discussing your Christian convictions</a:t>
            </a:r>
            <a:r>
              <a:rPr lang="en-US" sz="1000" dirty="0"/>
              <a:t>. Zondervan Reflective.</a:t>
            </a:r>
          </a:p>
          <a:p>
            <a:endParaRPr lang="en-US" sz="1000" dirty="0"/>
          </a:p>
          <a:p>
            <a:r>
              <a:rPr lang="en-US" sz="1000" dirty="0"/>
              <a:t> Leasure, R. (2021, November 22). </a:t>
            </a:r>
            <a:r>
              <a:rPr lang="en-US" sz="1000" i="1" dirty="0"/>
              <a:t>How we got our Bible: Old Testament formation</a:t>
            </a:r>
            <a:r>
              <a:rPr lang="en-US" sz="1000" dirty="0"/>
              <a:t>. Cross Examined</a:t>
            </a:r>
            <a:r>
              <a:rPr lang="en-US" sz="1000" dirty="0">
                <a:hlinkClick r:id="rId5"/>
              </a:rPr>
              <a:t>. https://crossexamined.org/how-we-got-our-bible-old-testament-formation/</a:t>
            </a:r>
            <a:endParaRPr lang="en-US" sz="1000" dirty="0"/>
          </a:p>
          <a:p>
            <a:endParaRPr lang="en-US" sz="1000" dirty="0">
              <a:solidFill>
                <a:srgbClr val="FF0000"/>
              </a:solidFill>
            </a:endParaRPr>
          </a:p>
        </p:txBody>
      </p:sp>
    </p:spTree>
    <p:extLst>
      <p:ext uri="{BB962C8B-B14F-4D97-AF65-F5344CB8AC3E}">
        <p14:creationId xmlns:p14="http://schemas.microsoft.com/office/powerpoint/2010/main" val="645378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F11A-EC70-0B43-CA6D-62C4BAFE1111}"/>
              </a:ext>
            </a:extLst>
          </p:cNvPr>
          <p:cNvSpPr>
            <a:spLocks noGrp="1"/>
          </p:cNvSpPr>
          <p:nvPr>
            <p:ph type="title"/>
          </p:nvPr>
        </p:nvSpPr>
        <p:spPr/>
        <p:txBody>
          <a:bodyPr/>
          <a:lstStyle/>
          <a:p>
            <a:r>
              <a:rPr lang="en-US" dirty="0"/>
              <a:t>References</a:t>
            </a:r>
          </a:p>
        </p:txBody>
      </p:sp>
      <p:sp>
        <p:nvSpPr>
          <p:cNvPr id="3" name="Footer Placeholder 2">
            <a:extLst>
              <a:ext uri="{FF2B5EF4-FFF2-40B4-BE49-F238E27FC236}">
                <a16:creationId xmlns:a16="http://schemas.microsoft.com/office/drawing/2014/main" id="{42EA6C83-4CD6-8814-78EC-C49FA98B44D7}"/>
              </a:ext>
            </a:extLst>
          </p:cNvPr>
          <p:cNvSpPr>
            <a:spLocks noGrp="1"/>
          </p:cNvSpPr>
          <p:nvPr>
            <p:ph type="ftr" sz="quarter" idx="11"/>
          </p:nvPr>
        </p:nvSpPr>
        <p:spPr/>
        <p:txBody>
          <a:bodyPr/>
          <a:lstStyle/>
          <a:p>
            <a:r>
              <a:rPr lang="en-US" sz="1200" b="1" i="1" dirty="0">
                <a:latin typeface="+mn-lt"/>
                <a:ea typeface="+mn-ea"/>
                <a:cs typeface="+mn-cs"/>
              </a:rPr>
              <a:t>Defending the Integrity of the Bible</a:t>
            </a:r>
            <a:endParaRPr lang="en-US" dirty="0"/>
          </a:p>
        </p:txBody>
      </p:sp>
      <p:sp>
        <p:nvSpPr>
          <p:cNvPr id="4" name="Slide Number Placeholder 3">
            <a:extLst>
              <a:ext uri="{FF2B5EF4-FFF2-40B4-BE49-F238E27FC236}">
                <a16:creationId xmlns:a16="http://schemas.microsoft.com/office/drawing/2014/main" id="{D4C2D923-E461-AC31-E3DC-51B8E30E326F}"/>
              </a:ext>
            </a:extLst>
          </p:cNvPr>
          <p:cNvSpPr>
            <a:spLocks noGrp="1"/>
          </p:cNvSpPr>
          <p:nvPr>
            <p:ph type="sldNum" sz="quarter" idx="12"/>
          </p:nvPr>
        </p:nvSpPr>
        <p:spPr/>
        <p:txBody>
          <a:bodyPr/>
          <a:lstStyle/>
          <a:p>
            <a:fld id="{294A09A9-5501-47C1-A89A-A340965A2BE2}" type="slidenum">
              <a:rPr lang="en-US" smtClean="0"/>
              <a:t>24</a:t>
            </a:fld>
            <a:endParaRPr lang="en-US" dirty="0"/>
          </a:p>
        </p:txBody>
      </p:sp>
      <p:sp>
        <p:nvSpPr>
          <p:cNvPr id="5" name="TextBox 4">
            <a:extLst>
              <a:ext uri="{FF2B5EF4-FFF2-40B4-BE49-F238E27FC236}">
                <a16:creationId xmlns:a16="http://schemas.microsoft.com/office/drawing/2014/main" id="{8307896D-578A-8259-8F58-057B15E2D895}"/>
              </a:ext>
            </a:extLst>
          </p:cNvPr>
          <p:cNvSpPr txBox="1"/>
          <p:nvPr/>
        </p:nvSpPr>
        <p:spPr>
          <a:xfrm>
            <a:off x="652549" y="2834640"/>
            <a:ext cx="10195560" cy="1323439"/>
          </a:xfrm>
          <a:prstGeom prst="rect">
            <a:avLst/>
          </a:prstGeom>
          <a:noFill/>
        </p:spPr>
        <p:txBody>
          <a:bodyPr wrap="square" rtlCol="0">
            <a:spAutoFit/>
          </a:bodyPr>
          <a:lstStyle/>
          <a:p>
            <a:endParaRPr lang="en-US" sz="1000" dirty="0"/>
          </a:p>
          <a:p>
            <a:r>
              <a:rPr lang="en-US" sz="1000" dirty="0"/>
              <a:t>Prayrs.org. (2020, November 29). </a:t>
            </a:r>
            <a:r>
              <a:rPr lang="en-US" sz="1000" i="1" dirty="0"/>
              <a:t>9 Opening prayers for Bible study - </a:t>
            </a:r>
            <a:r>
              <a:rPr lang="en-US" sz="1000" i="1" dirty="0" err="1"/>
              <a:t>Prayrs</a:t>
            </a:r>
            <a:r>
              <a:rPr lang="en-US" sz="1000" i="1" dirty="0"/>
              <a:t>.</a:t>
            </a:r>
            <a:r>
              <a:rPr lang="en-US" sz="1000" dirty="0"/>
              <a:t> Prayrs.org. https://prayrs.org/7-opening-prayers-for-bible-study/</a:t>
            </a:r>
          </a:p>
          <a:p>
            <a:endParaRPr lang="en-US" sz="1000" dirty="0"/>
          </a:p>
          <a:p>
            <a:r>
              <a:rPr lang="en-US" sz="1000" dirty="0"/>
              <a:t>Wallace, J. W. (2016, July 1). </a:t>
            </a:r>
            <a:r>
              <a:rPr lang="en-US" sz="1000" i="1" dirty="0"/>
              <a:t>When it comes to ancient texts, the more copies we have, the more confidence we have</a:t>
            </a:r>
            <a:r>
              <a:rPr lang="en-US" sz="1000" dirty="0"/>
              <a:t>. Cold Case Christianity. </a:t>
            </a:r>
            <a:r>
              <a:rPr lang="en-US" sz="1000" dirty="0">
                <a:hlinkClick r:id="rId2"/>
              </a:rPr>
              <a:t>https://coldcasechristianity.com/writings/when-it-comes-to-</a:t>
            </a:r>
            <a:r>
              <a:rPr lang="en-US" sz="1000" dirty="0"/>
              <a:t>	</a:t>
            </a:r>
          </a:p>
          <a:p>
            <a:r>
              <a:rPr lang="en-US" sz="1000" dirty="0"/>
              <a:t>	 </a:t>
            </a:r>
            <a:r>
              <a:rPr lang="en-US" sz="1000" dirty="0">
                <a:hlinkClick r:id="rId2"/>
              </a:rPr>
              <a:t>ancient-texts-the-more-copies-we-have-the-more-confidence-we-have/</a:t>
            </a:r>
            <a:endParaRPr lang="en-US" sz="1000" dirty="0"/>
          </a:p>
          <a:p>
            <a:endParaRPr lang="en-US" sz="1000" dirty="0"/>
          </a:p>
          <a:p>
            <a:endParaRPr lang="en-US" sz="1000" dirty="0">
              <a:highlight>
                <a:srgbClr val="FFFF00"/>
              </a:highlight>
            </a:endParaRPr>
          </a:p>
        </p:txBody>
      </p:sp>
    </p:spTree>
    <p:extLst>
      <p:ext uri="{BB962C8B-B14F-4D97-AF65-F5344CB8AC3E}">
        <p14:creationId xmlns:p14="http://schemas.microsoft.com/office/powerpoint/2010/main" val="357177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2286000" y="2380677"/>
            <a:ext cx="7744968" cy="2697480"/>
          </a:xfrm>
        </p:spPr>
        <p:txBody>
          <a:bodyPr>
            <a:normAutofit/>
          </a:bodyPr>
          <a:lstStyle/>
          <a:p>
            <a:r>
              <a:rPr lang="en-US" sz="1400" b="1" dirty="0"/>
              <a:t>About the Author/Leader </a:t>
            </a:r>
          </a:p>
          <a:p>
            <a:pPr algn="l"/>
            <a:r>
              <a:rPr lang="en-US" sz="1200" dirty="0"/>
              <a:t>M. Smith wrote this Bible Study presentation as part of The Reclamation Project, which seeks to re-establish the sacred traditions and practices of the classical Christian church and reaffirm its culture, values, history, and identity.</a:t>
            </a:r>
          </a:p>
          <a:p>
            <a:pPr algn="l"/>
            <a:r>
              <a:rPr lang="en-US" sz="1200" dirty="0"/>
              <a:t>Smith has a B.A. in Communications, with an emphasis in Social Science from U.S.C. and an M.S. in Corporate and Organizational Communication with a concentration in Project Management from Northeastern. </a:t>
            </a:r>
          </a:p>
          <a:p>
            <a:pPr algn="l"/>
            <a:r>
              <a:rPr lang="en-US" sz="1200" dirty="0"/>
              <a:t>She is also a Southern Baptist, a Christian activist, a former online missionary, and a political campaign volunteer who studied Christian apologetics for over 15 years. </a:t>
            </a:r>
          </a:p>
          <a:p>
            <a:pPr algn="l"/>
            <a:r>
              <a:rPr lang="en-US" sz="1200" dirty="0"/>
              <a:t>Smith's current missionary activities include serving as a remote volunteer project manager/consultant for a Christian philanthropic organization called  Genesis Children's Centre – Uganda, located in East-Central Africa.</a:t>
            </a:r>
          </a:p>
          <a:p>
            <a:endParaRPr lang="en-US" sz="1200" dirty="0"/>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173299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9C6D-F4E5-BC01-2459-41104A2152F2}"/>
              </a:ext>
            </a:extLst>
          </p:cNvPr>
          <p:cNvSpPr>
            <a:spLocks noGrp="1"/>
          </p:cNvSpPr>
          <p:nvPr>
            <p:ph type="title"/>
          </p:nvPr>
        </p:nvSpPr>
        <p:spPr/>
        <p:txBody>
          <a:bodyPr/>
          <a:lstStyle/>
          <a:p>
            <a:r>
              <a:rPr lang="en-US" dirty="0"/>
              <a:t>Group Introductions</a:t>
            </a:r>
          </a:p>
        </p:txBody>
      </p:sp>
      <p:sp>
        <p:nvSpPr>
          <p:cNvPr id="3" name="Content Placeholder 2">
            <a:extLst>
              <a:ext uri="{FF2B5EF4-FFF2-40B4-BE49-F238E27FC236}">
                <a16:creationId xmlns:a16="http://schemas.microsoft.com/office/drawing/2014/main" id="{3DED45EF-E434-49C0-3ED1-E65BC7A0308A}"/>
              </a:ext>
            </a:extLst>
          </p:cNvPr>
          <p:cNvSpPr>
            <a:spLocks noGrp="1"/>
          </p:cNvSpPr>
          <p:nvPr>
            <p:ph idx="1"/>
          </p:nvPr>
        </p:nvSpPr>
        <p:spPr>
          <a:xfrm>
            <a:off x="2223516" y="2651760"/>
            <a:ext cx="7744968" cy="2332934"/>
          </a:xfrm>
        </p:spPr>
        <p:txBody>
          <a:bodyPr/>
          <a:lstStyle/>
          <a:p>
            <a:r>
              <a:rPr lang="en-US" dirty="0"/>
              <a:t>State your name.</a:t>
            </a:r>
          </a:p>
          <a:p>
            <a:r>
              <a:rPr lang="en-US" dirty="0"/>
              <a:t>What is your occupation?</a:t>
            </a:r>
          </a:p>
          <a:p>
            <a:r>
              <a:rPr lang="en-US" dirty="0"/>
              <a:t>What is your role in the church/ministry (if relevant)?</a:t>
            </a:r>
          </a:p>
          <a:p>
            <a:r>
              <a:rPr lang="en-US" dirty="0"/>
              <a:t> </a:t>
            </a:r>
          </a:p>
        </p:txBody>
      </p:sp>
      <p:sp>
        <p:nvSpPr>
          <p:cNvPr id="4" name="Footer Placeholder 3">
            <a:extLst>
              <a:ext uri="{FF2B5EF4-FFF2-40B4-BE49-F238E27FC236}">
                <a16:creationId xmlns:a16="http://schemas.microsoft.com/office/drawing/2014/main" id="{47F76CCB-D273-E454-AF7D-B46AFA59D159}"/>
              </a:ext>
            </a:extLst>
          </p:cNvPr>
          <p:cNvSpPr>
            <a:spLocks noGrp="1"/>
          </p:cNvSpPr>
          <p:nvPr>
            <p:ph type="ftr" sz="quarter" idx="10"/>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5" name="Slide Number Placeholder 4">
            <a:extLst>
              <a:ext uri="{FF2B5EF4-FFF2-40B4-BE49-F238E27FC236}">
                <a16:creationId xmlns:a16="http://schemas.microsoft.com/office/drawing/2014/main" id="{1A24FC3A-7E69-8FC7-C0EA-4514E28E20EC}"/>
              </a:ext>
            </a:extLst>
          </p:cNvPr>
          <p:cNvSpPr>
            <a:spLocks noGrp="1"/>
          </p:cNvSpPr>
          <p:nvPr>
            <p:ph type="sldNum" sz="quarter" idx="11"/>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2943384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153668" y="3755109"/>
            <a:ext cx="9884664" cy="731520"/>
          </a:xfrm>
        </p:spPr>
        <p:txBody>
          <a:bodyPr/>
          <a:lstStyle/>
          <a:p>
            <a:r>
              <a:rPr lang="en-US" dirty="0"/>
              <a:t>Primary Goals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1153668" y="4425696"/>
            <a:ext cx="9884664" cy="731520"/>
          </a:xfrm>
        </p:spPr>
        <p:txBody>
          <a:bodyPr>
            <a:normAutofit lnSpcReduction="10000"/>
          </a:bodyPr>
          <a:lstStyle/>
          <a:p>
            <a:r>
              <a:rPr lang="en-US" dirty="0"/>
              <a:t>This Bible Study aims to provide an apologetics-based approach to educate and equip the saints to fulfill the Great Commission in the spirit of love and fellowship.</a:t>
            </a:r>
          </a:p>
        </p:txBody>
      </p:sp>
    </p:spTree>
    <p:extLst>
      <p:ext uri="{BB962C8B-B14F-4D97-AF65-F5344CB8AC3E}">
        <p14:creationId xmlns:p14="http://schemas.microsoft.com/office/powerpoint/2010/main" val="3446797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B846-3742-AB3B-6E3B-3E246CD7B171}"/>
              </a:ext>
            </a:extLst>
          </p:cNvPr>
          <p:cNvSpPr>
            <a:spLocks noGrp="1"/>
          </p:cNvSpPr>
          <p:nvPr>
            <p:ph type="title"/>
          </p:nvPr>
        </p:nvSpPr>
        <p:spPr>
          <a:xfrm>
            <a:off x="2763611" y="2136567"/>
            <a:ext cx="7631865" cy="575092"/>
          </a:xfrm>
        </p:spPr>
        <p:txBody>
          <a:bodyPr>
            <a:normAutofit fontScale="90000"/>
          </a:bodyPr>
          <a:lstStyle/>
          <a:p>
            <a:r>
              <a:rPr lang="en-US" dirty="0"/>
              <a:t>Opening Prayer</a:t>
            </a:r>
          </a:p>
        </p:txBody>
      </p:sp>
      <p:sp>
        <p:nvSpPr>
          <p:cNvPr id="3" name="Text Placeholder 2">
            <a:extLst>
              <a:ext uri="{FF2B5EF4-FFF2-40B4-BE49-F238E27FC236}">
                <a16:creationId xmlns:a16="http://schemas.microsoft.com/office/drawing/2014/main" id="{4B1D46A7-B7F6-ADAF-14B5-CD5BA859DFEB}"/>
              </a:ext>
            </a:extLst>
          </p:cNvPr>
          <p:cNvSpPr>
            <a:spLocks noGrp="1"/>
          </p:cNvSpPr>
          <p:nvPr>
            <p:ph type="body" idx="1"/>
          </p:nvPr>
        </p:nvSpPr>
        <p:spPr>
          <a:xfrm>
            <a:off x="2604408" y="2847523"/>
            <a:ext cx="7502978" cy="1936750"/>
          </a:xfrm>
        </p:spPr>
        <p:txBody>
          <a:bodyPr>
            <a:noAutofit/>
          </a:bodyPr>
          <a:lstStyle/>
          <a:p>
            <a:r>
              <a:rPr lang="en-US" b="1" i="1" dirty="0"/>
              <a:t>Dear God,</a:t>
            </a:r>
          </a:p>
          <a:p>
            <a:r>
              <a:rPr lang="en-US" b="1" i="1" dirty="0"/>
              <a:t>Thank you for giving us your word. Help us to open our hearts and minds to learn from you. Guide us in our studies, and give us wisdom and understanding.</a:t>
            </a:r>
          </a:p>
          <a:p>
            <a:r>
              <a:rPr lang="en-US" b="1" i="1" dirty="0"/>
              <a:t>Amen (Prayrs.org, 2020)</a:t>
            </a:r>
          </a:p>
        </p:txBody>
      </p:sp>
      <p:sp>
        <p:nvSpPr>
          <p:cNvPr id="4" name="Text Placeholder 3">
            <a:extLst>
              <a:ext uri="{FF2B5EF4-FFF2-40B4-BE49-F238E27FC236}">
                <a16:creationId xmlns:a16="http://schemas.microsoft.com/office/drawing/2014/main" id="{F25A5EF3-C1CC-C075-362F-FA4F8DED0835}"/>
              </a:ext>
            </a:extLst>
          </p:cNvPr>
          <p:cNvSpPr>
            <a:spLocks noGrp="1"/>
          </p:cNvSpPr>
          <p:nvPr>
            <p:ph type="body" sz="quarter" idx="11"/>
          </p:nvPr>
        </p:nvSpPr>
        <p:spPr/>
        <p:txBody>
          <a:bodyPr/>
          <a:lstStyle/>
          <a:p>
            <a:endParaRPr lang="en-US" dirty="0"/>
          </a:p>
        </p:txBody>
      </p:sp>
      <p:sp>
        <p:nvSpPr>
          <p:cNvPr id="5" name="Text Placeholder 4">
            <a:extLst>
              <a:ext uri="{FF2B5EF4-FFF2-40B4-BE49-F238E27FC236}">
                <a16:creationId xmlns:a16="http://schemas.microsoft.com/office/drawing/2014/main" id="{9E8261DF-643F-1E02-FBCB-C627124EBFCE}"/>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31982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a:xfrm>
            <a:off x="2063468" y="3189069"/>
            <a:ext cx="8385075" cy="884249"/>
          </a:xfrm>
        </p:spPr>
        <p:txBody>
          <a:bodyPr>
            <a:normAutofit/>
          </a:bodyPr>
          <a:lstStyle/>
          <a:p>
            <a:r>
              <a:rPr lang="en-US" sz="2000" dirty="0">
                <a:latin typeface="+mn-lt"/>
              </a:rPr>
              <a:t>According to Britannica, in Christianity, apologetics is the intellectual defense of the truth of the Christian religion, usually considered a branch of theology.</a:t>
            </a:r>
          </a:p>
        </p:txBody>
      </p:sp>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a:lstStyle/>
          <a:p>
            <a:r>
              <a:rPr lang="en-US" dirty="0"/>
              <a:t>“</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a:xfrm>
            <a:off x="1739788" y="4035094"/>
            <a:ext cx="8708755" cy="731519"/>
          </a:xfrm>
        </p:spPr>
        <p:txBody>
          <a:bodyPr>
            <a:normAutofit fontScale="85000" lnSpcReduction="10000"/>
          </a:bodyPr>
          <a:lstStyle/>
          <a:p>
            <a:r>
              <a:rPr lang="en-US" dirty="0">
                <a:ea typeface="+mj-ea"/>
                <a:cs typeface="+mj-cs"/>
              </a:rPr>
              <a:t>Its function is both to fortify the believer against personal doubts and to remove the intellectual stumbling blocks that </a:t>
            </a:r>
            <a:r>
              <a:rPr lang="en-US" dirty="0">
                <a:ea typeface="+mj-ea"/>
                <a:cs typeface="+mj-cs"/>
                <a:hlinkClick r:id="rId3">
                  <a:extLst>
                    <a:ext uri="{A12FA001-AC4F-418D-AE19-62706E023703}">
                      <ahyp:hlinkClr xmlns:ahyp="http://schemas.microsoft.com/office/drawing/2018/hyperlinkcolor" val="tx"/>
                    </a:ext>
                  </a:extLst>
                </a:hlinkClick>
              </a:rPr>
              <a:t>inhibit</a:t>
            </a:r>
            <a:r>
              <a:rPr lang="en-US" dirty="0">
                <a:ea typeface="+mj-ea"/>
                <a:cs typeface="+mj-cs"/>
              </a:rPr>
              <a:t> the conversion of unbelievers. </a:t>
            </a:r>
            <a:r>
              <a:rPr lang="en-US" sz="1100" dirty="0">
                <a:ea typeface="+mj-ea"/>
                <a:cs typeface="+mj-cs"/>
              </a:rPr>
              <a:t>(Apologetics | Christianity, n.d.)</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a:lstStyle/>
          <a:p>
            <a:r>
              <a:rPr lang="en-US" dirty="0"/>
              <a:t>”</a:t>
            </a:r>
          </a:p>
        </p:txBody>
      </p:sp>
      <p:sp>
        <p:nvSpPr>
          <p:cNvPr id="14" name="Title 1">
            <a:extLst>
              <a:ext uri="{FF2B5EF4-FFF2-40B4-BE49-F238E27FC236}">
                <a16:creationId xmlns:a16="http://schemas.microsoft.com/office/drawing/2014/main" id="{9DAB1FFD-2123-4634-32B8-9DAA3FBB7FF9}"/>
              </a:ext>
            </a:extLst>
          </p:cNvPr>
          <p:cNvSpPr txBox="1">
            <a:spLocks/>
          </p:cNvSpPr>
          <p:nvPr/>
        </p:nvSpPr>
        <p:spPr>
          <a:xfrm>
            <a:off x="1210476" y="2273346"/>
            <a:ext cx="9884664" cy="73152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kern="1200">
                <a:solidFill>
                  <a:schemeClr val="accent3"/>
                </a:solidFill>
                <a:latin typeface="+mj-lt"/>
                <a:ea typeface="+mj-ea"/>
                <a:cs typeface="+mj-cs"/>
              </a:defRPr>
            </a:lvl1pPr>
          </a:lstStyle>
          <a:p>
            <a:r>
              <a:rPr lang="en-US" dirty="0"/>
              <a:t>What is Apologetics?</a:t>
            </a:r>
          </a:p>
        </p:txBody>
      </p:sp>
    </p:spTree>
    <p:extLst>
      <p:ext uri="{BB962C8B-B14F-4D97-AF65-F5344CB8AC3E}">
        <p14:creationId xmlns:p14="http://schemas.microsoft.com/office/powerpoint/2010/main" val="1563980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a:xfrm>
            <a:off x="1030778" y="315014"/>
            <a:ext cx="10166466" cy="1368313"/>
          </a:xfrm>
        </p:spPr>
        <p:txBody>
          <a:bodyPr/>
          <a:lstStyle/>
          <a:p>
            <a:r>
              <a:rPr lang="en-US" dirty="0">
                <a:solidFill>
                  <a:schemeClr val="accent3"/>
                </a:solidFill>
                <a:latin typeface="Baskerville Old Face" panose="02020602080505020303" pitchFamily="18" charset="77"/>
                <a:ea typeface="Baskerville" panose="02020502070401020303" pitchFamily="18" charset="0"/>
              </a:rPr>
              <a:t>What Does the Bible Say?</a:t>
            </a:r>
            <a:endParaRPr lang="en-US" dirty="0"/>
          </a:p>
        </p:txBody>
      </p:sp>
      <p:sp>
        <p:nvSpPr>
          <p:cNvPr id="7" name="Footer Placeholder 6">
            <a:extLst>
              <a:ext uri="{FF2B5EF4-FFF2-40B4-BE49-F238E27FC236}">
                <a16:creationId xmlns:a16="http://schemas.microsoft.com/office/drawing/2014/main" id="{69D875C8-4D19-8AF8-6F98-F151E309145E}"/>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8" name="Slide Number Placeholder 7">
            <a:extLst>
              <a:ext uri="{FF2B5EF4-FFF2-40B4-BE49-F238E27FC236}">
                <a16:creationId xmlns:a16="http://schemas.microsoft.com/office/drawing/2014/main" id="{7130094C-EC6A-E6F3-2E57-202E962AAC87}"/>
              </a:ext>
            </a:extLst>
          </p:cNvPr>
          <p:cNvSpPr>
            <a:spLocks noGrp="1"/>
          </p:cNvSpPr>
          <p:nvPr>
            <p:ph type="sldNum" sz="quarter" idx="12"/>
          </p:nvPr>
        </p:nvSpPr>
        <p:spPr/>
        <p:txBody>
          <a:bodyPr/>
          <a:lstStyle/>
          <a:p>
            <a:fld id="{294A09A9-5501-47C1-A89A-A340965A2BE2}" type="slidenum">
              <a:rPr lang="en-US" smtClean="0"/>
              <a:t>8</a:t>
            </a:fld>
            <a:endParaRPr lang="en-US" dirty="0"/>
          </a:p>
        </p:txBody>
      </p:sp>
      <p:sp>
        <p:nvSpPr>
          <p:cNvPr id="3" name="Text Placeholder 2">
            <a:extLst>
              <a:ext uri="{FF2B5EF4-FFF2-40B4-BE49-F238E27FC236}">
                <a16:creationId xmlns:a16="http://schemas.microsoft.com/office/drawing/2014/main" id="{E698CE0E-745C-A7EE-B0DE-4912A73B00D8}"/>
              </a:ext>
            </a:extLst>
          </p:cNvPr>
          <p:cNvSpPr>
            <a:spLocks noGrp="1"/>
          </p:cNvSpPr>
          <p:nvPr>
            <p:ph type="body" idx="4294967295"/>
          </p:nvPr>
        </p:nvSpPr>
        <p:spPr>
          <a:xfrm>
            <a:off x="303450" y="2481810"/>
            <a:ext cx="4219997" cy="427038"/>
          </a:xfrm>
        </p:spPr>
        <p:txBody>
          <a:bodyPr>
            <a:normAutofit fontScale="85000" lnSpcReduction="10000"/>
          </a:bodyPr>
          <a:lstStyle/>
          <a:p>
            <a:pPr marL="0" indent="0">
              <a:buNone/>
            </a:pPr>
            <a:r>
              <a:rPr lang="en-US" i="1" dirty="0">
                <a:latin typeface="Baskerville Old Face" panose="02020602080505020303" pitchFamily="18" charset="77"/>
                <a:cs typeface="+mn-lt"/>
              </a:rPr>
              <a:t>What is the Great Commission? </a:t>
            </a:r>
            <a:endParaRPr lang="en-US" i="1" dirty="0"/>
          </a:p>
        </p:txBody>
      </p:sp>
      <p:sp>
        <p:nvSpPr>
          <p:cNvPr id="10" name="Content Placeholder 9">
            <a:extLst>
              <a:ext uri="{FF2B5EF4-FFF2-40B4-BE49-F238E27FC236}">
                <a16:creationId xmlns:a16="http://schemas.microsoft.com/office/drawing/2014/main" id="{6E802B29-40B6-000C-8EDD-903910D08A61}"/>
              </a:ext>
            </a:extLst>
          </p:cNvPr>
          <p:cNvSpPr>
            <a:spLocks noGrp="1"/>
          </p:cNvSpPr>
          <p:nvPr>
            <p:ph sz="quarter" idx="4294967295"/>
          </p:nvPr>
        </p:nvSpPr>
        <p:spPr>
          <a:xfrm>
            <a:off x="481476" y="3062835"/>
            <a:ext cx="8549236" cy="3139709"/>
          </a:xfrm>
        </p:spPr>
        <p:txBody>
          <a:bodyPr>
            <a:normAutofit/>
          </a:bodyPr>
          <a:lstStyle/>
          <a:p>
            <a:pPr marL="0" indent="0">
              <a:buNone/>
            </a:pPr>
            <a:r>
              <a:rPr lang="en-US" sz="1600" b="1" dirty="0">
                <a:latin typeface="Gill Sans Nova Light" panose="020B0302020104020203" pitchFamily="34" charset="0"/>
                <a:ea typeface="+mn-lt"/>
                <a:cs typeface="Gill Sans Light" panose="020B0302020104020203" pitchFamily="34" charset="-79"/>
              </a:rPr>
              <a:t>According to Matthew 28: 16 (NIV):</a:t>
            </a:r>
          </a:p>
          <a:p>
            <a:pPr marL="0" indent="0">
              <a:buNone/>
            </a:pPr>
            <a:r>
              <a:rPr lang="en-US" sz="1600" dirty="0">
                <a:latin typeface="Gill Sans Nova Light" panose="020B0302020104020203" pitchFamily="34" charset="0"/>
                <a:ea typeface="+mn-lt"/>
                <a:cs typeface="Gill Sans Light" panose="020B0302020104020203" pitchFamily="34" charset="-79"/>
              </a:rPr>
              <a:t>16 Then the eleven disciples went to Galilee, to the mountain where Jesus had told them to go. 17 When they saw him, they worshiped him; but some doubted. 18 Then Jesus came to them and said, “All authority in heaven and on earth has been given to me. </a:t>
            </a:r>
            <a:r>
              <a:rPr lang="en-US" sz="1600" b="1" dirty="0">
                <a:latin typeface="Gill Sans Nova Light" panose="020B0302020104020203" pitchFamily="34" charset="0"/>
                <a:ea typeface="+mn-lt"/>
                <a:cs typeface="Gill Sans Light" panose="020B0302020104020203" pitchFamily="34" charset="-79"/>
              </a:rPr>
              <a:t>19 Therefore go and make disciples of all nations, baptizing them in the name of the Father and of the Son and of the Holy Spirit, 20 and teaching them to obey everything I have commanded you.</a:t>
            </a:r>
            <a:r>
              <a:rPr lang="en-US" sz="1600" dirty="0">
                <a:latin typeface="Gill Sans Nova Light" panose="020B0302020104020203" pitchFamily="34" charset="0"/>
                <a:ea typeface="+mn-lt"/>
                <a:cs typeface="Gill Sans Light" panose="020B0302020104020203" pitchFamily="34" charset="-79"/>
              </a:rPr>
              <a:t> And surely I am with you always, to the very end of the age.” (Holy Bible, New International Version, 2011)</a:t>
            </a:r>
          </a:p>
        </p:txBody>
      </p:sp>
      <p:sp>
        <p:nvSpPr>
          <p:cNvPr id="17" name="TextBox 16">
            <a:extLst>
              <a:ext uri="{FF2B5EF4-FFF2-40B4-BE49-F238E27FC236}">
                <a16:creationId xmlns:a16="http://schemas.microsoft.com/office/drawing/2014/main" id="{6ACC1DE4-1A73-48CC-BAFD-A790C9983267}"/>
              </a:ext>
            </a:extLst>
          </p:cNvPr>
          <p:cNvSpPr txBox="1"/>
          <p:nvPr/>
        </p:nvSpPr>
        <p:spPr>
          <a:xfrm>
            <a:off x="9067799" y="6202544"/>
            <a:ext cx="2780289" cy="461665"/>
          </a:xfrm>
          <a:prstGeom prst="rect">
            <a:avLst/>
          </a:prstGeom>
          <a:noFill/>
        </p:spPr>
        <p:txBody>
          <a:bodyPr wrap="square" rtlCol="0">
            <a:spAutoFit/>
          </a:bodyPr>
          <a:lstStyle/>
          <a:p>
            <a:r>
              <a:rPr lang="en-US" sz="800" dirty="0"/>
              <a:t>Gustave, D. (n.d.). </a:t>
            </a:r>
            <a:r>
              <a:rPr lang="en-US" sz="800" i="1" dirty="0"/>
              <a:t>The Ascension of Christ greeting card. </a:t>
            </a:r>
            <a:r>
              <a:rPr lang="en-US" sz="800" dirty="0"/>
              <a:t>[Painting]. Fine Art America. https://fineartamerica.com/featured/the-ascension-of-christ-gustave-dore.html?product=greeting-card</a:t>
            </a:r>
            <a:endParaRPr lang="en-US" sz="800" i="1" dirty="0"/>
          </a:p>
        </p:txBody>
      </p:sp>
      <p:pic>
        <p:nvPicPr>
          <p:cNvPr id="19" name="Picture 18">
            <a:extLst>
              <a:ext uri="{FF2B5EF4-FFF2-40B4-BE49-F238E27FC236}">
                <a16:creationId xmlns:a16="http://schemas.microsoft.com/office/drawing/2014/main" id="{540E73BC-0042-8CE3-5DC3-393B6D296028}"/>
              </a:ext>
            </a:extLst>
          </p:cNvPr>
          <p:cNvPicPr>
            <a:picLocks noChangeAspect="1"/>
          </p:cNvPicPr>
          <p:nvPr/>
        </p:nvPicPr>
        <p:blipFill>
          <a:blip r:embed="rId3"/>
          <a:stretch>
            <a:fillRect/>
          </a:stretch>
        </p:blipFill>
        <p:spPr>
          <a:xfrm>
            <a:off x="9067800" y="2380352"/>
            <a:ext cx="2743200" cy="3822192"/>
          </a:xfrm>
          <a:prstGeom prst="rect">
            <a:avLst/>
          </a:prstGeom>
        </p:spPr>
      </p:pic>
    </p:spTree>
    <p:extLst>
      <p:ext uri="{BB962C8B-B14F-4D97-AF65-F5344CB8AC3E}">
        <p14:creationId xmlns:p14="http://schemas.microsoft.com/office/powerpoint/2010/main" val="1925876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rPr>
              <a:t>What Does the Bible Say?</a:t>
            </a:r>
            <a:endParaRPr lang="en-US" dirty="0"/>
          </a:p>
        </p:txBody>
      </p:sp>
      <p:sp>
        <p:nvSpPr>
          <p:cNvPr id="7" name="Footer Placeholder 6">
            <a:extLst>
              <a:ext uri="{FF2B5EF4-FFF2-40B4-BE49-F238E27FC236}">
                <a16:creationId xmlns:a16="http://schemas.microsoft.com/office/drawing/2014/main" id="{69D875C8-4D19-8AF8-6F98-F151E309145E}"/>
              </a:ext>
            </a:extLst>
          </p:cNvPr>
          <p:cNvSpPr>
            <a:spLocks noGrp="1"/>
          </p:cNvSpPr>
          <p:nvPr>
            <p:ph type="ftr" sz="quarter" idx="11"/>
          </p:nvPr>
        </p:nvSpPr>
        <p:spPr/>
        <p:txBody>
          <a:bodyPr/>
          <a:lstStyle/>
          <a:p>
            <a:r>
              <a:rPr lang="en-US" sz="1200" dirty="0"/>
              <a:t> </a:t>
            </a:r>
            <a:r>
              <a:rPr lang="en-US" sz="1200" b="1" i="1" dirty="0">
                <a:latin typeface="+mn-lt"/>
                <a:ea typeface="+mn-ea"/>
                <a:cs typeface="+mn-cs"/>
              </a:rPr>
              <a:t>Defending the Integrity of the Bible </a:t>
            </a:r>
            <a:endParaRPr lang="en-US" dirty="0"/>
          </a:p>
        </p:txBody>
      </p:sp>
      <p:sp>
        <p:nvSpPr>
          <p:cNvPr id="8" name="Slide Number Placeholder 7">
            <a:extLst>
              <a:ext uri="{FF2B5EF4-FFF2-40B4-BE49-F238E27FC236}">
                <a16:creationId xmlns:a16="http://schemas.microsoft.com/office/drawing/2014/main" id="{7130094C-EC6A-E6F3-2E57-202E962AAC87}"/>
              </a:ext>
            </a:extLst>
          </p:cNvPr>
          <p:cNvSpPr>
            <a:spLocks noGrp="1"/>
          </p:cNvSpPr>
          <p:nvPr>
            <p:ph type="sldNum" sz="quarter" idx="12"/>
          </p:nvPr>
        </p:nvSpPr>
        <p:spPr/>
        <p:txBody>
          <a:bodyPr/>
          <a:lstStyle/>
          <a:p>
            <a:fld id="{294A09A9-5501-47C1-A89A-A340965A2BE2}" type="slidenum">
              <a:rPr lang="en-US" smtClean="0"/>
              <a:t>9</a:t>
            </a:fld>
            <a:endParaRPr lang="en-US" dirty="0"/>
          </a:p>
        </p:txBody>
      </p:sp>
      <p:sp>
        <p:nvSpPr>
          <p:cNvPr id="3" name="Text Placeholder 2">
            <a:extLst>
              <a:ext uri="{FF2B5EF4-FFF2-40B4-BE49-F238E27FC236}">
                <a16:creationId xmlns:a16="http://schemas.microsoft.com/office/drawing/2014/main" id="{E698CE0E-745C-A7EE-B0DE-4912A73B00D8}"/>
              </a:ext>
            </a:extLst>
          </p:cNvPr>
          <p:cNvSpPr>
            <a:spLocks noGrp="1"/>
          </p:cNvSpPr>
          <p:nvPr>
            <p:ph type="body" idx="4294967295"/>
          </p:nvPr>
        </p:nvSpPr>
        <p:spPr>
          <a:xfrm>
            <a:off x="303450" y="2481810"/>
            <a:ext cx="4219997" cy="427038"/>
          </a:xfrm>
        </p:spPr>
        <p:txBody>
          <a:bodyPr>
            <a:normAutofit fontScale="92500" lnSpcReduction="10000"/>
          </a:bodyPr>
          <a:lstStyle/>
          <a:p>
            <a:pPr marL="0" indent="0">
              <a:buNone/>
            </a:pPr>
            <a:r>
              <a:rPr lang="en-US" i="1" dirty="0">
                <a:latin typeface="Baskerville Old Face" panose="02020602080505020303" pitchFamily="18" charset="77"/>
                <a:cs typeface="+mn-lt"/>
              </a:rPr>
              <a:t>Apologetics-Related Scriptures</a:t>
            </a:r>
            <a:endParaRPr lang="en-US" i="1" dirty="0"/>
          </a:p>
        </p:txBody>
      </p:sp>
      <p:sp>
        <p:nvSpPr>
          <p:cNvPr id="10" name="Content Placeholder 9">
            <a:extLst>
              <a:ext uri="{FF2B5EF4-FFF2-40B4-BE49-F238E27FC236}">
                <a16:creationId xmlns:a16="http://schemas.microsoft.com/office/drawing/2014/main" id="{6E802B29-40B6-000C-8EDD-903910D08A61}"/>
              </a:ext>
            </a:extLst>
          </p:cNvPr>
          <p:cNvSpPr>
            <a:spLocks noGrp="1"/>
          </p:cNvSpPr>
          <p:nvPr>
            <p:ph sz="quarter" idx="4294967295"/>
          </p:nvPr>
        </p:nvSpPr>
        <p:spPr>
          <a:xfrm>
            <a:off x="481476" y="3062835"/>
            <a:ext cx="8549236" cy="3139709"/>
          </a:xfrm>
        </p:spPr>
        <p:txBody>
          <a:bodyPr>
            <a:normAutofit/>
          </a:bodyPr>
          <a:lstStyle/>
          <a:p>
            <a:pPr marL="0" indent="0">
              <a:buNone/>
            </a:pPr>
            <a:endParaRPr lang="en-US" sz="1100" dirty="0">
              <a:solidFill>
                <a:srgbClr val="111111"/>
              </a:solidFill>
              <a:latin typeface="Gill Sans Nova Light" panose="020B0302020104020203" pitchFamily="34" charset="0"/>
            </a:endParaRPr>
          </a:p>
          <a:p>
            <a:pPr>
              <a:buFont typeface="Wingdings" panose="05000000000000000000" pitchFamily="2" charset="2"/>
              <a:buChar char="v"/>
            </a:pPr>
            <a:r>
              <a:rPr lang="en-US" sz="1100" b="0" i="0" dirty="0">
                <a:solidFill>
                  <a:schemeClr val="tx1"/>
                </a:solidFill>
                <a:effectLst/>
                <a:latin typeface="Gill Sans Nova Light" panose="020B0302020104020203" pitchFamily="34" charset="0"/>
              </a:rPr>
              <a:t>Jude 1:3 Dear friends, although I was very eager to write to you about the salvation we share, I felt compelled to write and urge you to contend for the faith that was once for all entrusted to God’s holy people.</a:t>
            </a:r>
          </a:p>
          <a:p>
            <a:pPr>
              <a:buFont typeface="Wingdings" panose="05000000000000000000" pitchFamily="2" charset="2"/>
              <a:buChar char="v"/>
            </a:pPr>
            <a:endParaRPr lang="en-US" sz="1100" b="0" i="0" dirty="0">
              <a:solidFill>
                <a:srgbClr val="111111"/>
              </a:solidFill>
              <a:effectLst/>
              <a:latin typeface="Gill Sans Nova Light" panose="020B0302020104020203" pitchFamily="34" charset="0"/>
            </a:endParaRPr>
          </a:p>
          <a:p>
            <a:pPr>
              <a:buFont typeface="Wingdings" panose="05000000000000000000" pitchFamily="2" charset="2"/>
              <a:buChar char="v"/>
            </a:pPr>
            <a:r>
              <a:rPr lang="en-US" sz="1100" b="0" i="0" dirty="0">
                <a:solidFill>
                  <a:srgbClr val="111111"/>
                </a:solidFill>
                <a:effectLst/>
                <a:latin typeface="Gill Sans Nova Light" panose="020B0302020104020203" pitchFamily="34" charset="0"/>
              </a:rPr>
              <a:t>1 Peter 3:15 but honor the Messiah as Lord in your hearts. </a:t>
            </a:r>
            <a:r>
              <a:rPr lang="en-US" sz="1100" b="1" i="0" dirty="0">
                <a:solidFill>
                  <a:srgbClr val="111111"/>
                </a:solidFill>
                <a:effectLst/>
                <a:latin typeface="Gill Sans Nova Light" panose="020B0302020104020203" pitchFamily="34" charset="0"/>
              </a:rPr>
              <a:t>Always be ready to give a defense to anyone who asks you for a reason for the hope that is in you.</a:t>
            </a:r>
          </a:p>
          <a:p>
            <a:pPr>
              <a:buFont typeface="Wingdings" panose="05000000000000000000" pitchFamily="2" charset="2"/>
              <a:buChar char="v"/>
            </a:pPr>
            <a:endParaRPr lang="en-US" sz="1100" b="0" i="0" dirty="0">
              <a:solidFill>
                <a:srgbClr val="111111"/>
              </a:solidFill>
              <a:effectLst/>
              <a:latin typeface="Gill Sans Nova Light" panose="020B0302020104020203" pitchFamily="34" charset="0"/>
            </a:endParaRPr>
          </a:p>
          <a:p>
            <a:pPr>
              <a:buFont typeface="Wingdings" panose="05000000000000000000" pitchFamily="2" charset="2"/>
              <a:buChar char="v"/>
            </a:pPr>
            <a:r>
              <a:rPr lang="en-US" sz="1100" b="0" i="0" dirty="0">
                <a:solidFill>
                  <a:srgbClr val="111111"/>
                </a:solidFill>
                <a:effectLst/>
                <a:latin typeface="Gill Sans Nova Light" panose="020B0302020104020203" pitchFamily="34" charset="0"/>
              </a:rPr>
              <a:t>2 Corinthians 10:5 We destroy arguments and every lofty opinion raised against the knowledge of God, and take every thought captive to obey Christ</a:t>
            </a:r>
          </a:p>
          <a:p>
            <a:pPr>
              <a:buFont typeface="Wingdings" panose="05000000000000000000" pitchFamily="2" charset="2"/>
              <a:buChar char="v"/>
            </a:pPr>
            <a:endParaRPr lang="en-US" sz="1100" b="0" i="0" dirty="0">
              <a:solidFill>
                <a:srgbClr val="111111"/>
              </a:solidFill>
              <a:effectLst/>
              <a:latin typeface="Gill Sans Nova Light" panose="020B0302020104020203" pitchFamily="34" charset="0"/>
            </a:endParaRPr>
          </a:p>
          <a:p>
            <a:pPr>
              <a:buFont typeface="Wingdings" panose="05000000000000000000" pitchFamily="2" charset="2"/>
              <a:buChar char="v"/>
            </a:pPr>
            <a:r>
              <a:rPr lang="en-US" sz="1100" b="0" i="0" dirty="0">
                <a:solidFill>
                  <a:srgbClr val="111111"/>
                </a:solidFill>
                <a:effectLst/>
                <a:latin typeface="Gill Sans Nova Light" panose="020B0302020104020203" pitchFamily="34" charset="0"/>
              </a:rPr>
              <a:t>Psalm 94:16 Who will rise up for me against the wicked? Who will take a stand for me against evildoers?</a:t>
            </a:r>
          </a:p>
          <a:p>
            <a:pPr marL="0" indent="0">
              <a:buNone/>
            </a:pPr>
            <a:r>
              <a:rPr lang="en-US" sz="900" b="0" i="0" dirty="0">
                <a:solidFill>
                  <a:srgbClr val="111111"/>
                </a:solidFill>
                <a:effectLst/>
                <a:latin typeface="Gill Sans Nova Light" panose="020B0302020104020203" pitchFamily="34" charset="0"/>
              </a:rPr>
              <a:t>       </a:t>
            </a:r>
          </a:p>
          <a:p>
            <a:pPr>
              <a:buFont typeface="Wingdings" panose="05000000000000000000" pitchFamily="2" charset="2"/>
              <a:buChar char="v"/>
            </a:pPr>
            <a:endParaRPr lang="en-US" sz="1600" dirty="0">
              <a:latin typeface="Gill Sans Nova Light" panose="020B0302020104020203" pitchFamily="34" charset="0"/>
              <a:ea typeface="+mn-lt"/>
              <a:cs typeface="Gill Sans Light" panose="020B0302020104020203" pitchFamily="34" charset="-79"/>
            </a:endParaRPr>
          </a:p>
        </p:txBody>
      </p:sp>
      <p:sp>
        <p:nvSpPr>
          <p:cNvPr id="17" name="TextBox 16">
            <a:extLst>
              <a:ext uri="{FF2B5EF4-FFF2-40B4-BE49-F238E27FC236}">
                <a16:creationId xmlns:a16="http://schemas.microsoft.com/office/drawing/2014/main" id="{6ACC1DE4-1A73-48CC-BAFD-A790C9983267}"/>
              </a:ext>
            </a:extLst>
          </p:cNvPr>
          <p:cNvSpPr txBox="1"/>
          <p:nvPr/>
        </p:nvSpPr>
        <p:spPr>
          <a:xfrm>
            <a:off x="9030713" y="6247016"/>
            <a:ext cx="2706858" cy="584775"/>
          </a:xfrm>
          <a:prstGeom prst="rect">
            <a:avLst/>
          </a:prstGeom>
          <a:noFill/>
        </p:spPr>
        <p:txBody>
          <a:bodyPr wrap="square" rtlCol="0">
            <a:spAutoFit/>
          </a:bodyPr>
          <a:lstStyle/>
          <a:p>
            <a:r>
              <a:rPr lang="en-US" sz="800" dirty="0"/>
              <a:t>Gustave, D. (n.d.). </a:t>
            </a:r>
            <a:r>
              <a:rPr lang="en-US" sz="800" i="1" dirty="0"/>
              <a:t>Antique Bible print Paul before Agrippa</a:t>
            </a:r>
            <a:r>
              <a:rPr lang="en-US" sz="800" dirty="0"/>
              <a:t>. [Illustration]. Etsy.com. https://img.etsystatic.com/il/9d557b/762015805/il_570xN.762015805_jxpr.jpg?version=0 </a:t>
            </a:r>
          </a:p>
        </p:txBody>
      </p:sp>
      <p:pic>
        <p:nvPicPr>
          <p:cNvPr id="5" name="Picture 4">
            <a:extLst>
              <a:ext uri="{FF2B5EF4-FFF2-40B4-BE49-F238E27FC236}">
                <a16:creationId xmlns:a16="http://schemas.microsoft.com/office/drawing/2014/main" id="{2910A17E-815E-9262-9EAE-913394EFD268}"/>
              </a:ext>
            </a:extLst>
          </p:cNvPr>
          <p:cNvPicPr>
            <a:picLocks noChangeAspect="1"/>
          </p:cNvPicPr>
          <p:nvPr/>
        </p:nvPicPr>
        <p:blipFill>
          <a:blip r:embed="rId3"/>
          <a:stretch>
            <a:fillRect/>
          </a:stretch>
        </p:blipFill>
        <p:spPr>
          <a:xfrm>
            <a:off x="8996414" y="2355799"/>
            <a:ext cx="3166387" cy="3923648"/>
          </a:xfrm>
          <a:prstGeom prst="rect">
            <a:avLst/>
          </a:prstGeom>
        </p:spPr>
      </p:pic>
    </p:spTree>
    <p:extLst>
      <p:ext uri="{BB962C8B-B14F-4D97-AF65-F5344CB8AC3E}">
        <p14:creationId xmlns:p14="http://schemas.microsoft.com/office/powerpoint/2010/main" val="1148549906"/>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3.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{ADD21135-3778-49B0-B1C2-1E364CBDDA04}tf56410444_win32</Template>
  <TotalTime>2789</TotalTime>
  <Words>2709</Words>
  <Application>Microsoft Office PowerPoint</Application>
  <PresentationFormat>Widescreen</PresentationFormat>
  <Paragraphs>236</Paragraphs>
  <Slides>24</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Baskerville</vt:lpstr>
      <vt:lpstr>Baskerville Old Face</vt:lpstr>
      <vt:lpstr>Calibri</vt:lpstr>
      <vt:lpstr>CIDFont+F1</vt:lpstr>
      <vt:lpstr>Gill Sans Light</vt:lpstr>
      <vt:lpstr>Gill Sans Nova</vt:lpstr>
      <vt:lpstr>Gill Sans Nova Light</vt:lpstr>
      <vt:lpstr>Wingdings</vt:lpstr>
      <vt:lpstr>Office Theme</vt:lpstr>
      <vt:lpstr> Defending the Integrity of the Bible </vt:lpstr>
      <vt:lpstr>Agenda</vt:lpstr>
      <vt:lpstr>Introductions</vt:lpstr>
      <vt:lpstr>Group Introductions</vt:lpstr>
      <vt:lpstr>Primary Goals</vt:lpstr>
      <vt:lpstr>Opening Prayer</vt:lpstr>
      <vt:lpstr>According to Britannica, in Christianity, apologetics is the intellectual defense of the truth of the Christian religion, usually considered a branch of theology.</vt:lpstr>
      <vt:lpstr>What Does the Bible Say?</vt:lpstr>
      <vt:lpstr>What Does the Bible Say?</vt:lpstr>
      <vt:lpstr>What Does the Bible Say?</vt:lpstr>
      <vt:lpstr>Where Does Our Bible Come From?</vt:lpstr>
      <vt:lpstr>Old Testament Authors and Dates</vt:lpstr>
      <vt:lpstr>Where Does Our Bible Come From?</vt:lpstr>
      <vt:lpstr>Four Fundamental Challenges to the Bible</vt:lpstr>
      <vt:lpstr>  I. The Bible Has Been Changed or Mistranslated Over the Centuries </vt:lpstr>
      <vt:lpstr>II. Books Have been Added and Taken Out</vt:lpstr>
      <vt:lpstr>  III. The Bible is not Historically Accurate  </vt:lpstr>
      <vt:lpstr>New Testament Figures Cited by Non-Christian Writers and/or Confirmed Through Archeology</vt:lpstr>
      <vt:lpstr>ETCHED IN STONE</vt:lpstr>
      <vt:lpstr>  IV. How Do You Know it is Divinely Inspired?  </vt:lpstr>
      <vt:lpstr>Closing Prayer</vt:lpstr>
      <vt:lpstr>Thank you</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Mae Smith</dc:creator>
  <cp:lastModifiedBy>Mae Smith</cp:lastModifiedBy>
  <cp:revision>4</cp:revision>
  <dcterms:created xsi:type="dcterms:W3CDTF">2022-11-04T22:08:29Z</dcterms:created>
  <dcterms:modified xsi:type="dcterms:W3CDTF">2023-11-29T18:55:31Z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